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06"/>
  </p:handoutMasterIdLst>
  <p:sldIdLst>
    <p:sldId id="297" r:id="rId3"/>
    <p:sldId id="298" r:id="rId4"/>
    <p:sldId id="299" r:id="rId5"/>
    <p:sldId id="336" r:id="rId6"/>
    <p:sldId id="300" r:id="rId8"/>
    <p:sldId id="301" r:id="rId9"/>
    <p:sldId id="337" r:id="rId10"/>
    <p:sldId id="339" r:id="rId11"/>
    <p:sldId id="338"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302" r:id="rId39"/>
    <p:sldId id="324" r:id="rId40"/>
    <p:sldId id="331" r:id="rId41"/>
    <p:sldId id="332" r:id="rId42"/>
    <p:sldId id="333" r:id="rId43"/>
    <p:sldId id="334" r:id="rId44"/>
    <p:sldId id="295" r:id="rId45"/>
    <p:sldId id="304" r:id="rId46"/>
    <p:sldId id="335" r:id="rId47"/>
    <p:sldId id="303" r:id="rId48"/>
    <p:sldId id="263" r:id="rId49"/>
    <p:sldId id="517" r:id="rId50"/>
    <p:sldId id="305" r:id="rId51"/>
    <p:sldId id="306" r:id="rId52"/>
    <p:sldId id="452" r:id="rId53"/>
    <p:sldId id="453" r:id="rId54"/>
    <p:sldId id="287" r:id="rId55"/>
    <p:sldId id="307" r:id="rId56"/>
    <p:sldId id="455" r:id="rId57"/>
    <p:sldId id="288" r:id="rId58"/>
    <p:sldId id="308" r:id="rId59"/>
    <p:sldId id="309" r:id="rId60"/>
    <p:sldId id="310" r:id="rId61"/>
    <p:sldId id="457" r:id="rId62"/>
    <p:sldId id="458" r:id="rId63"/>
    <p:sldId id="516" r:id="rId64"/>
    <p:sldId id="459" r:id="rId65"/>
    <p:sldId id="311" r:id="rId66"/>
    <p:sldId id="460" r:id="rId67"/>
    <p:sldId id="461" r:id="rId68"/>
    <p:sldId id="462" r:id="rId69"/>
    <p:sldId id="269" r:id="rId70"/>
    <p:sldId id="270" r:id="rId71"/>
    <p:sldId id="312" r:id="rId72"/>
    <p:sldId id="490" r:id="rId73"/>
    <p:sldId id="491" r:id="rId74"/>
    <p:sldId id="492" r:id="rId75"/>
    <p:sldId id="493" r:id="rId76"/>
    <p:sldId id="313" r:id="rId77"/>
    <p:sldId id="272" r:id="rId78"/>
    <p:sldId id="496" r:id="rId79"/>
    <p:sldId id="314" r:id="rId80"/>
    <p:sldId id="566" r:id="rId81"/>
    <p:sldId id="315" r:id="rId82"/>
    <p:sldId id="316" r:id="rId83"/>
    <p:sldId id="317" r:id="rId84"/>
    <p:sldId id="318" r:id="rId85"/>
    <p:sldId id="583" r:id="rId86"/>
    <p:sldId id="584" r:id="rId87"/>
    <p:sldId id="277" r:id="rId88"/>
    <p:sldId id="585" r:id="rId89"/>
    <p:sldId id="586" r:id="rId90"/>
    <p:sldId id="587" r:id="rId91"/>
    <p:sldId id="588" r:id="rId92"/>
    <p:sldId id="589" r:id="rId93"/>
    <p:sldId id="590" r:id="rId94"/>
    <p:sldId id="591" r:id="rId95"/>
    <p:sldId id="593" r:id="rId96"/>
    <p:sldId id="592" r:id="rId97"/>
    <p:sldId id="594" r:id="rId98"/>
    <p:sldId id="595" r:id="rId99"/>
    <p:sldId id="321" r:id="rId100"/>
    <p:sldId id="322" r:id="rId101"/>
    <p:sldId id="323" r:id="rId102"/>
    <p:sldId id="282" r:id="rId103"/>
    <p:sldId id="283" r:id="rId104"/>
    <p:sldId id="596" r:id="rId105"/>
  </p:sldIdLst>
  <p:sldSz cx="9144000" cy="6858000" type="screen4x3"/>
  <p:notesSz cx="6858000" cy="9144000"/>
  <p:custDataLst>
    <p:tags r:id="rId110"/>
  </p:custDataLst>
  <p:defaultTextStyle>
    <a:defPPr>
      <a:defRPr lang="en-US"/>
    </a:defPPr>
    <a:lvl1pPr marL="0" lvl="0"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vl6pPr marL="2286000" lvl="5"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6pPr>
    <a:lvl7pPr marL="2743200" lvl="6"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7pPr>
    <a:lvl8pPr marL="3200400" lvl="7"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8pPr>
    <a:lvl9pPr marL="3657600" lvl="8"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FF"/>
    <a:srgbClr val="DDDDDD"/>
    <a:srgbClr val="663300"/>
    <a:srgbClr val="000066"/>
    <a:srgbClr val="CC0000"/>
    <a:srgbClr val="800000"/>
    <a:srgbClr val="A50021"/>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3833"/>
    <p:restoredTop sz="93010"/>
  </p:normalViewPr>
  <p:slideViewPr>
    <p:cSldViewPr showGuides="1">
      <p:cViewPr varScale="1">
        <p:scale>
          <a:sx n="89" d="100"/>
          <a:sy n="89" d="100"/>
        </p:scale>
        <p:origin x="-127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gs" Target="tags/tag6.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handoutMaster" Target="handoutMasters/handoutMaster1.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85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85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4276" name="Rectangle 4"/>
          <p:cNvSpPr>
            <a:spLocks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a:defRPr kumimoji="1" sz="1200">
                <a:solidFill>
                  <a:schemeClr val="tx1"/>
                </a:solidFill>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
            <a:pPr lvl="0" algn="r" eaLnBrk="1" hangingPunct="1">
              <a:buNone/>
            </a:pPr>
            <a:fld id="{9A0DB2DC-4C9A-4742-B13C-FB6460FD3503}" type="slidenum">
              <a:rPr lang="zh-CN" altLang="en-US" sz="1200" dirty="0">
                <a:solidFill>
                  <a:schemeClr val="tx1"/>
                </a:solidFill>
                <a:latin typeface="Times New Roman" panose="02020603050405020304" pitchFamily="18" charset="0"/>
                <a:ea typeface="宋体" panose="02010600030101010101" pitchFamily="2" charset="-122"/>
              </a:rPr>
            </a:fld>
            <a:endParaRPr lang="zh-CN" altLang="en-US" sz="1200" dirty="0">
              <a:solidFill>
                <a:schemeClr val="tx1"/>
              </a:solidFill>
              <a:latin typeface="Times New Roman" panose="02020603050405020304" pitchFamily="18"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p:nvPr/>
        </p:nvSpPr>
        <p:spPr>
          <a:xfrm>
            <a:off x="388620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5299" name="Rectangle 3"/>
          <p:cNvSpPr/>
          <p:nvPr/>
        </p:nvSpPr>
        <p:spPr>
          <a:xfrm>
            <a:off x="3886200" y="8686800"/>
            <a:ext cx="2971800" cy="457200"/>
          </a:xfrm>
          <a:prstGeom prst="rect">
            <a:avLst/>
          </a:prstGeom>
          <a:noFill/>
          <a:ln w="12700">
            <a:noFill/>
          </a:ln>
        </p:spPr>
        <p:txBody>
          <a:bodyPr lIns="90488" tIns="44450" rIns="90488" bIns="44450" anchor="b" anchorCtr="0"/>
          <a:p>
            <a:pPr lvl="0" algn="r">
              <a:spcBef>
                <a:spcPct val="0"/>
              </a:spcBef>
            </a:pPr>
            <a:r>
              <a:rPr lang="en-US" altLang="zh-CN" dirty="0">
                <a:solidFill>
                  <a:schemeClr val="accent2"/>
                </a:solidFill>
                <a:latin typeface="Arial" panose="020B0604020202020204" pitchFamily="34" charset="0"/>
                <a:ea typeface="华文行楷" panose="02010800040101010101" pitchFamily="2" charset="-122"/>
              </a:rPr>
              <a:t>2</a:t>
            </a:r>
            <a:endParaRPr lang="en-US" altLang="zh-CN" dirty="0">
              <a:solidFill>
                <a:schemeClr val="accent2"/>
              </a:solidFill>
              <a:latin typeface="Arial" panose="020B0604020202020204" pitchFamily="34" charset="0"/>
              <a:ea typeface="华文行楷" panose="02010800040101010101" pitchFamily="2" charset="-122"/>
            </a:endParaRPr>
          </a:p>
        </p:txBody>
      </p:sp>
      <p:sp>
        <p:nvSpPr>
          <p:cNvPr id="55300" name="Rectangle 4"/>
          <p:cNvSpPr/>
          <p:nvPr/>
        </p:nvSpPr>
        <p:spPr>
          <a:xfrm>
            <a:off x="0" y="868680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5301" name="Rectangle 5"/>
          <p:cNvSpPr/>
          <p:nvPr/>
        </p:nvSpPr>
        <p:spPr>
          <a:xfrm>
            <a:off x="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5302" name="Rectangle 6"/>
          <p:cNvSpPr>
            <a:spLocks noGrp="1" noRot="1" noChangeAspect="1" noTextEdit="1"/>
          </p:cNvSpPr>
          <p:nvPr>
            <p:ph type="sldImg"/>
          </p:nvPr>
        </p:nvSpPr>
        <p:spPr>
          <a:xfrm>
            <a:off x="1150938" y="692150"/>
            <a:ext cx="4556125" cy="3416300"/>
          </a:xfrm>
        </p:spPr>
      </p:sp>
      <p:sp>
        <p:nvSpPr>
          <p:cNvPr id="55303" name="Rectangle 7"/>
          <p:cNvSpPr>
            <a:spLocks noGrp="1"/>
          </p:cNvSpPr>
          <p:nvPr>
            <p:ph type="body" idx="1"/>
          </p:nvPr>
        </p:nvSpPr>
        <p:spPr/>
        <p:txBody>
          <a:bodyPr wrap="square" lIns="91440" tIns="45720" rIns="91440" bIns="45720" anchor="t" anchorCtr="0"/>
          <a:p>
            <a:pPr lvl="0"/>
            <a:endParaRPr lang="zh-CN" altLang="zh-CN"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p:nvPr/>
        </p:nvSpPr>
        <p:spPr>
          <a:xfrm>
            <a:off x="388620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6323" name="Rectangle 3"/>
          <p:cNvSpPr/>
          <p:nvPr/>
        </p:nvSpPr>
        <p:spPr>
          <a:xfrm>
            <a:off x="3886200" y="8686800"/>
            <a:ext cx="2971800" cy="457200"/>
          </a:xfrm>
          <a:prstGeom prst="rect">
            <a:avLst/>
          </a:prstGeom>
          <a:noFill/>
          <a:ln w="12700">
            <a:noFill/>
          </a:ln>
        </p:spPr>
        <p:txBody>
          <a:bodyPr lIns="90488" tIns="44450" rIns="90488" bIns="44450" anchor="b" anchorCtr="0"/>
          <a:p>
            <a:pPr lvl="0" algn="r">
              <a:spcBef>
                <a:spcPct val="0"/>
              </a:spcBef>
            </a:pPr>
            <a:r>
              <a:rPr lang="en-US" altLang="zh-CN" dirty="0">
                <a:solidFill>
                  <a:schemeClr val="accent2"/>
                </a:solidFill>
                <a:latin typeface="Arial" panose="020B0604020202020204" pitchFamily="34" charset="0"/>
                <a:ea typeface="华文行楷" panose="02010800040101010101" pitchFamily="2" charset="-122"/>
              </a:rPr>
              <a:t>9</a:t>
            </a:r>
            <a:endParaRPr lang="en-US" altLang="zh-CN" dirty="0">
              <a:solidFill>
                <a:schemeClr val="accent2"/>
              </a:solidFill>
              <a:latin typeface="Arial" panose="020B0604020202020204" pitchFamily="34" charset="0"/>
              <a:ea typeface="华文行楷" panose="02010800040101010101" pitchFamily="2" charset="-122"/>
            </a:endParaRPr>
          </a:p>
        </p:txBody>
      </p:sp>
      <p:sp>
        <p:nvSpPr>
          <p:cNvPr id="56324" name="Rectangle 4"/>
          <p:cNvSpPr/>
          <p:nvPr/>
        </p:nvSpPr>
        <p:spPr>
          <a:xfrm>
            <a:off x="0" y="868680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6325" name="Rectangle 5"/>
          <p:cNvSpPr/>
          <p:nvPr/>
        </p:nvSpPr>
        <p:spPr>
          <a:xfrm>
            <a:off x="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6326" name="Rectangle 6"/>
          <p:cNvSpPr>
            <a:spLocks noGrp="1" noRot="1" noChangeAspect="1" noTextEdit="1"/>
          </p:cNvSpPr>
          <p:nvPr>
            <p:ph type="sldImg"/>
          </p:nvPr>
        </p:nvSpPr>
        <p:spPr>
          <a:xfrm>
            <a:off x="1150938" y="692150"/>
            <a:ext cx="4556125" cy="3416300"/>
          </a:xfrm>
        </p:spPr>
      </p:sp>
      <p:sp>
        <p:nvSpPr>
          <p:cNvPr id="56327" name="Rectangle 7"/>
          <p:cNvSpPr>
            <a:spLocks noGrp="1"/>
          </p:cNvSpPr>
          <p:nvPr>
            <p:ph type="body" idx="1"/>
          </p:nvPr>
        </p:nvSpPr>
        <p:spPr/>
        <p:txBody>
          <a:bodyPr wrap="square" lIns="91440" tIns="45720" rIns="91440" bIns="45720" anchor="t" anchorCtr="0"/>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p:nvPr/>
        </p:nvSpPr>
        <p:spPr>
          <a:xfrm>
            <a:off x="388620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7347" name="Rectangle 3"/>
          <p:cNvSpPr/>
          <p:nvPr/>
        </p:nvSpPr>
        <p:spPr>
          <a:xfrm>
            <a:off x="3886200" y="8686800"/>
            <a:ext cx="2971800" cy="457200"/>
          </a:xfrm>
          <a:prstGeom prst="rect">
            <a:avLst/>
          </a:prstGeom>
          <a:noFill/>
          <a:ln w="12700">
            <a:noFill/>
          </a:ln>
        </p:spPr>
        <p:txBody>
          <a:bodyPr lIns="90488" tIns="44450" rIns="90488" bIns="44450" anchor="b" anchorCtr="0"/>
          <a:p>
            <a:pPr lvl="0" algn="r">
              <a:spcBef>
                <a:spcPct val="0"/>
              </a:spcBef>
            </a:pPr>
            <a:r>
              <a:rPr lang="en-US" altLang="zh-CN" dirty="0">
                <a:solidFill>
                  <a:schemeClr val="accent2"/>
                </a:solidFill>
                <a:latin typeface="Arial" panose="020B0604020202020204" pitchFamily="34" charset="0"/>
                <a:ea typeface="华文行楷" panose="02010800040101010101" pitchFamily="2" charset="-122"/>
              </a:rPr>
              <a:t>9</a:t>
            </a:r>
            <a:endParaRPr lang="en-US" altLang="zh-CN" dirty="0">
              <a:solidFill>
                <a:schemeClr val="accent2"/>
              </a:solidFill>
              <a:latin typeface="Arial" panose="020B0604020202020204" pitchFamily="34" charset="0"/>
              <a:ea typeface="华文行楷" panose="02010800040101010101" pitchFamily="2" charset="-122"/>
            </a:endParaRPr>
          </a:p>
        </p:txBody>
      </p:sp>
      <p:sp>
        <p:nvSpPr>
          <p:cNvPr id="57348" name="Rectangle 4"/>
          <p:cNvSpPr/>
          <p:nvPr/>
        </p:nvSpPr>
        <p:spPr>
          <a:xfrm>
            <a:off x="0" y="868680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7349" name="Rectangle 5"/>
          <p:cNvSpPr/>
          <p:nvPr/>
        </p:nvSpPr>
        <p:spPr>
          <a:xfrm>
            <a:off x="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7350" name="Rectangle 6"/>
          <p:cNvSpPr>
            <a:spLocks noGrp="1" noRot="1" noChangeAspect="1" noTextEdit="1"/>
          </p:cNvSpPr>
          <p:nvPr>
            <p:ph type="sldImg"/>
          </p:nvPr>
        </p:nvSpPr>
        <p:spPr>
          <a:xfrm>
            <a:off x="1150938" y="692150"/>
            <a:ext cx="4556125" cy="3416300"/>
          </a:xfrm>
        </p:spPr>
      </p:sp>
      <p:sp>
        <p:nvSpPr>
          <p:cNvPr id="57351" name="Rectangle 7"/>
          <p:cNvSpPr>
            <a:spLocks noGrp="1"/>
          </p:cNvSpPr>
          <p:nvPr>
            <p:ph type="body" idx="1"/>
          </p:nvPr>
        </p:nvSpPr>
        <p:spPr/>
        <p:txBody>
          <a:bodyPr wrap="square" lIns="91440" tIns="45720" rIns="91440" bIns="45720" anchor="t" anchorCtr="0"/>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p:nvPr/>
        </p:nvSpPr>
        <p:spPr>
          <a:xfrm>
            <a:off x="388620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8371" name="Rectangle 3"/>
          <p:cNvSpPr/>
          <p:nvPr/>
        </p:nvSpPr>
        <p:spPr>
          <a:xfrm>
            <a:off x="3886200" y="8686800"/>
            <a:ext cx="2971800" cy="457200"/>
          </a:xfrm>
          <a:prstGeom prst="rect">
            <a:avLst/>
          </a:prstGeom>
          <a:noFill/>
          <a:ln w="12700">
            <a:noFill/>
          </a:ln>
        </p:spPr>
        <p:txBody>
          <a:bodyPr lIns="90488" tIns="44450" rIns="90488" bIns="44450" anchor="b" anchorCtr="0"/>
          <a:p>
            <a:pPr lvl="0" algn="r">
              <a:spcBef>
                <a:spcPct val="0"/>
              </a:spcBef>
            </a:pPr>
            <a:r>
              <a:rPr lang="en-US" altLang="zh-CN" dirty="0">
                <a:solidFill>
                  <a:schemeClr val="accent2"/>
                </a:solidFill>
                <a:latin typeface="Arial" panose="020B0604020202020204" pitchFamily="34" charset="0"/>
                <a:ea typeface="华文行楷" panose="02010800040101010101" pitchFamily="2" charset="-122"/>
              </a:rPr>
              <a:t>11</a:t>
            </a:r>
            <a:endParaRPr lang="en-US" altLang="zh-CN" dirty="0">
              <a:solidFill>
                <a:schemeClr val="accent2"/>
              </a:solidFill>
              <a:latin typeface="Arial" panose="020B0604020202020204" pitchFamily="34" charset="0"/>
              <a:ea typeface="华文行楷" panose="02010800040101010101" pitchFamily="2" charset="-122"/>
            </a:endParaRPr>
          </a:p>
        </p:txBody>
      </p:sp>
      <p:sp>
        <p:nvSpPr>
          <p:cNvPr id="58372" name="Rectangle 4"/>
          <p:cNvSpPr/>
          <p:nvPr/>
        </p:nvSpPr>
        <p:spPr>
          <a:xfrm>
            <a:off x="0" y="868680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8373" name="Rectangle 5"/>
          <p:cNvSpPr/>
          <p:nvPr/>
        </p:nvSpPr>
        <p:spPr>
          <a:xfrm>
            <a:off x="0" y="0"/>
            <a:ext cx="2971800" cy="457200"/>
          </a:xfrm>
          <a:prstGeom prst="rect">
            <a:avLst/>
          </a:prstGeom>
          <a:noFill/>
          <a:ln w="12700">
            <a:noFill/>
          </a:ln>
        </p:spPr>
        <p:txBody>
          <a:bodyPr wrap="none" anchor="ctr" anchorCtr="0"/>
          <a:p>
            <a:pPr lvl="0" algn="ctr" eaLnBrk="1" hangingPunct="1">
              <a:spcBef>
                <a:spcPct val="0"/>
              </a:spcBef>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58374" name="Rectangle 6"/>
          <p:cNvSpPr>
            <a:spLocks noGrp="1" noRot="1" noChangeAspect="1" noTextEdit="1"/>
          </p:cNvSpPr>
          <p:nvPr>
            <p:ph type="sldImg"/>
          </p:nvPr>
        </p:nvSpPr>
        <p:spPr>
          <a:xfrm>
            <a:off x="1150938" y="692150"/>
            <a:ext cx="4556125" cy="3416300"/>
          </a:xfrm>
        </p:spPr>
      </p:sp>
      <p:sp>
        <p:nvSpPr>
          <p:cNvPr id="58375" name="Rectangle 7"/>
          <p:cNvSpPr>
            <a:spLocks noGrp="1"/>
          </p:cNvSpPr>
          <p:nvPr>
            <p:ph type="body" idx="1"/>
          </p:nvPr>
        </p:nvSpPr>
        <p:spPr/>
        <p:txBody>
          <a:bodyPr wrap="square" lIns="91440" tIns="45720" rIns="91440" bIns="45720" anchor="t" anchorCtr="0"/>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fld>
            <a:endParaRPr lang="zh-CN" altLang="en-US" dirty="0"/>
          </a:p>
        </p:txBody>
      </p:sp>
    </p:spTree>
  </p:cSld>
  <p:clrMapOvr>
    <a:masterClrMapping/>
  </p:clrMapOvr>
  <p:transition>
    <p:blinds/>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76132"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kumimoji="1" sz="1400">
                <a:solidFill>
                  <a:schemeClr val="tx1"/>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76133"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kumimoji="1" sz="1400">
                <a:solidFill>
                  <a:schemeClr val="tx1"/>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76134"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solidFill>
                  <a:schemeClr val="tx1"/>
                </a:solidFill>
                <a:latin typeface="Times New Roman" panose="02020603050405020304" pitchFamily="18" charset="0"/>
                <a:ea typeface="宋体" panose="02010600030101010101" pitchFamily="2" charset="-122"/>
              </a:defRPr>
            </a:lvl1pPr>
          </a:lstStyle>
          <a:p>
            <a:pPr lvl="0" eaLnBrk="1" hangingPunct="1">
              <a:buNone/>
            </a:pPr>
            <a:fld id="{9A0DB2DC-4C9A-4742-B13C-FB6460FD3503}" type="slidenum">
              <a:rPr lang="zh-CN" altLang="en-US" dirty="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blinds/>
  </p:transition>
  <p:hf sldNum="0" hdr="0" ftr="0" dt="0"/>
  <p:txStyles>
    <p:titleStyle>
      <a:lvl1pPr algn="ctr" rtl="0" eaLnBrk="0" fontAlgn="base" hangingPunct="0">
        <a:spcBef>
          <a:spcPct val="0"/>
        </a:spcBef>
        <a:spcAft>
          <a:spcPct val="0"/>
        </a:spcAft>
        <a:defRPr kumimoji="1" sz="4400" b="1">
          <a:solidFill>
            <a:srgbClr val="663300"/>
          </a:solidFill>
          <a:latin typeface="+mj-lt"/>
          <a:ea typeface="+mj-ea"/>
          <a:cs typeface="+mj-cs"/>
        </a:defRPr>
      </a:lvl1pPr>
      <a:lvl2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b="1">
          <a:solidFill>
            <a:srgbClr val="663300"/>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2.jpeg"/><Relationship Id="rId3" Type="http://schemas.openxmlformats.org/officeDocument/2006/relationships/tags" Target="../tags/tag3.xml"/><Relationship Id="rId2" Type="http://schemas.openxmlformats.org/officeDocument/2006/relationships/image" Target="../media/image36.png"/><Relationship Id="rId1" Type="http://schemas.openxmlformats.org/officeDocument/2006/relationships/tags" Target="../tags/tag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0.wmf"/><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tags" Target="../tags/tag4.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tags" Target="../tags/tag5.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65.wmf"/><Relationship Id="rId1"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67.wmf"/><Relationship Id="rId3" Type="http://schemas.openxmlformats.org/officeDocument/2006/relationships/oleObject" Target="../embeddings/oleObject4.bin"/><Relationship Id="rId2" Type="http://schemas.openxmlformats.org/officeDocument/2006/relationships/image" Target="../media/image66.wmf"/><Relationship Id="rId1" Type="http://schemas.openxmlformats.org/officeDocument/2006/relationships/oleObject" Target="../embeddings/oleObject3.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051" name="Rectangle 2"/>
          <p:cNvSpPr>
            <a:spLocks noGrp="1"/>
          </p:cNvSpPr>
          <p:nvPr>
            <p:ph type="ctrTitle"/>
          </p:nvPr>
        </p:nvSpPr>
        <p:spPr>
          <a:xfrm>
            <a:off x="685800" y="2286000"/>
            <a:ext cx="7772400" cy="1143000"/>
          </a:xfrm>
        </p:spPr>
        <p:txBody>
          <a:bodyPr vert="horz" wrap="square" lIns="91440" tIns="45720" rIns="91440" bIns="45720" anchor="ctr" anchorCtr="0"/>
          <a:p>
            <a:pPr eaLnBrk="1" hangingPunct="1">
              <a:buClrTx/>
              <a:buSzTx/>
              <a:buFontTx/>
            </a:pPr>
            <a:r>
              <a:rPr lang="zh-CN" altLang="en-US" sz="5400" dirty="0">
                <a:solidFill>
                  <a:srgbClr val="800000"/>
                </a:solidFill>
              </a:rPr>
              <a:t>第六章    分支限界法</a:t>
            </a:r>
            <a:endParaRPr lang="zh-CN" altLang="en-US" sz="5400" dirty="0">
              <a:solidFill>
                <a:srgbClr val="800000"/>
              </a:solidFill>
            </a:endParaRPr>
          </a:p>
        </p:txBody>
      </p:sp>
    </p:spTree>
  </p:cSld>
  <p:clrMapOvr>
    <a:masterClrMapping/>
  </p:clrMapOvr>
  <p:transition>
    <p:blinds/>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custDataLst>
              <p:tags r:id="rId1"/>
            </p:custDataLst>
          </p:nvPr>
        </p:nvPicPr>
        <p:blipFill>
          <a:blip r:embed="rId2"/>
          <a:stretch>
            <a:fillRect/>
          </a:stretch>
        </p:blipFill>
        <p:spPr>
          <a:xfrm>
            <a:off x="811530" y="1981200"/>
            <a:ext cx="7519670" cy="4114800"/>
          </a:xfrm>
          <a:prstGeom prst="rect">
            <a:avLst/>
          </a:prstGeom>
        </p:spPr>
      </p:pic>
      <p:sp>
        <p:nvSpPr>
          <p:cNvPr id="5" name="标题 4"/>
          <p:cNvSpPr/>
          <p:nvPr>
            <p:ph type="title"/>
          </p:nvPr>
        </p:nvSpPr>
        <p:spPr/>
        <p:txBody>
          <a:bodyPr/>
          <a:p>
            <a:endParaRPr lang="zh-CN" altLang="en-US"/>
          </a:p>
        </p:txBody>
      </p:sp>
    </p:spTree>
  </p:cSld>
  <p:clrMapOvr>
    <a:masterClrMapping/>
  </p:clrMapOvr>
  <p:transition>
    <p:blinds/>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2227" name="Rectangle 2"/>
          <p:cNvSpPr>
            <a:spLocks noGrp="1"/>
          </p:cNvSpPr>
          <p:nvPr>
            <p:ph type="ctrTitle"/>
          </p:nvPr>
        </p:nvSpPr>
        <p:spPr>
          <a:xfrm>
            <a:off x="533400" y="685800"/>
            <a:ext cx="7848600" cy="1143000"/>
          </a:xfrm>
        </p:spPr>
        <p:txBody>
          <a:bodyPr vert="horz" wrap="square" lIns="91440" tIns="45720" rIns="91440" bIns="45720" anchor="ctr" anchorCtr="0"/>
          <a:p>
            <a:pPr eaLnBrk="1" hangingPunct="1">
              <a:buClrTx/>
              <a:buSzTx/>
              <a:buFontTx/>
            </a:pPr>
            <a:r>
              <a:rPr lang="zh-CN" altLang="en-US" sz="4800" dirty="0"/>
              <a:t>6.9 批处理作业问题</a:t>
            </a:r>
            <a:endParaRPr lang="zh-CN" altLang="en-US" sz="4800" dirty="0"/>
          </a:p>
        </p:txBody>
      </p:sp>
      <p:sp>
        <p:nvSpPr>
          <p:cNvPr id="312324" name="Text Box 4"/>
          <p:cNvSpPr txBox="1"/>
          <p:nvPr/>
        </p:nvSpPr>
        <p:spPr>
          <a:xfrm>
            <a:off x="609600" y="2743200"/>
            <a:ext cx="3810000" cy="3668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en-US" altLang="zh-CN" sz="1800" dirty="0">
                <a:solidFill>
                  <a:srgbClr val="0000FF"/>
                </a:solidFill>
                <a:cs typeface="Times New Roman" panose="02020603050405020304" pitchFamily="18" charset="0"/>
              </a:rPr>
              <a:t>      do</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if (enode.s == n ) {</a:t>
            </a:r>
            <a:r>
              <a:rPr lang="en-US" altLang="zh-CN"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叶结点</a:t>
            </a:r>
            <a:endParaRPr lang="zh-CN" altLang="en-US" sz="1800" dirty="0">
              <a:cs typeface="Times New Roman" panose="02020603050405020304" pitchFamily="18" charset="0"/>
            </a:endParaRPr>
          </a:p>
          <a:p>
            <a:pPr marL="0" lvl="0" indent="0" algn="just" eaLnBrk="1" hangingPunct="1">
              <a:spcBef>
                <a:spcPct val="50000"/>
              </a:spcBef>
              <a:buNone/>
            </a:pPr>
            <a:r>
              <a:rPr lang="zh-CN" altLang="en-US" sz="1800" dirty="0">
                <a:solidFill>
                  <a:srgbClr val="0000FF"/>
                </a:solidFill>
                <a:cs typeface="Times New Roman" panose="02020603050405020304" pitchFamily="18" charset="0"/>
              </a:rPr>
              <a:t>           </a:t>
            </a:r>
            <a:r>
              <a:rPr lang="en-US" altLang="zh-CN" sz="1800" dirty="0">
                <a:solidFill>
                  <a:srgbClr val="0000FF"/>
                </a:solidFill>
                <a:cs typeface="Times New Roman" panose="02020603050405020304" pitchFamily="18" charset="0"/>
              </a:rPr>
              <a:t>if (enode.sf2 &lt; bestc)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bestc = enode.sf2;</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for (int i = 0; i &lt; n; 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bestx[i] = enode.x[i];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a:t>
            </a:r>
            <a:endParaRPr lang="en-US" altLang="zh-CN" sz="1800" dirty="0">
              <a:solidFill>
                <a:srgbClr val="0000FF"/>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12325" name="Text Box 5"/>
          <p:cNvSpPr txBox="1"/>
          <p:nvPr/>
        </p:nvSpPr>
        <p:spPr>
          <a:xfrm>
            <a:off x="304800" y="1828800"/>
            <a:ext cx="5943600" cy="5794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dirty="0">
                <a:solidFill>
                  <a:schemeClr val="accent2"/>
                </a:solidFill>
                <a:ea typeface="黑体" panose="02010609060101010101" pitchFamily="2" charset="-122"/>
              </a:rPr>
              <a:t>3. 算法描述</a:t>
            </a:r>
            <a:endParaRPr lang="en-US" altLang="zh-CN" sz="1800" dirty="0">
              <a:solidFill>
                <a:schemeClr val="accent2"/>
              </a:solidFill>
              <a:latin typeface="Arial" panose="020B0604020202020204" pitchFamily="34" charset="0"/>
              <a:ea typeface="华文行楷" panose="02010800040101010101" pitchFamily="2" charset="-122"/>
            </a:endParaRPr>
          </a:p>
        </p:txBody>
      </p:sp>
      <p:sp>
        <p:nvSpPr>
          <p:cNvPr id="312326" name="AutoShape 6"/>
          <p:cNvSpPr/>
          <p:nvPr/>
        </p:nvSpPr>
        <p:spPr>
          <a:xfrm>
            <a:off x="5181600" y="2819400"/>
            <a:ext cx="3048000" cy="1066800"/>
          </a:xfrm>
          <a:prstGeom prst="wedgeRoundRectCallout">
            <a:avLst>
              <a:gd name="adj1" fmla="val -80731"/>
              <a:gd name="adj2" fmla="val 121727"/>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 当</a:t>
            </a:r>
            <a:r>
              <a:rPr lang="en-US" altLang="zh-CN" sz="2000" b="1" dirty="0">
                <a:solidFill>
                  <a:schemeClr val="accent2"/>
                </a:solidFill>
                <a:latin typeface="楷体_GB2312" pitchFamily="49" charset="-122"/>
                <a:ea typeface="楷体_GB2312" pitchFamily="49" charset="-122"/>
              </a:rPr>
              <a:t>enode.sf2&lt;bestc</a:t>
            </a:r>
            <a:r>
              <a:rPr lang="zh-CN" altLang="en-US" sz="2000" b="1" dirty="0">
                <a:solidFill>
                  <a:schemeClr val="accent2"/>
                </a:solidFill>
                <a:latin typeface="楷体_GB2312" pitchFamily="49" charset="-122"/>
                <a:ea typeface="楷体_GB2312" pitchFamily="49" charset="-122"/>
              </a:rPr>
              <a:t>时，更新当前最优值</a:t>
            </a:r>
            <a:r>
              <a:rPr lang="en-US" altLang="zh-CN" sz="2000" b="1" dirty="0">
                <a:solidFill>
                  <a:schemeClr val="accent2"/>
                </a:solidFill>
                <a:latin typeface="楷体_GB2312" pitchFamily="49" charset="-122"/>
                <a:ea typeface="楷体_GB2312" pitchFamily="49" charset="-122"/>
              </a:rPr>
              <a:t>beste</a:t>
            </a:r>
            <a:r>
              <a:rPr lang="zh-CN" altLang="en-US" sz="2000" b="1" dirty="0">
                <a:solidFill>
                  <a:schemeClr val="accent2"/>
                </a:solidFill>
                <a:latin typeface="楷体_GB2312" pitchFamily="49" charset="-122"/>
                <a:ea typeface="楷体_GB2312" pitchFamily="49" charset="-122"/>
              </a:rPr>
              <a:t>和相应的最优解</a:t>
            </a:r>
            <a:r>
              <a:rPr lang="en-US" altLang="zh-CN" sz="2000" b="1" dirty="0">
                <a:solidFill>
                  <a:schemeClr val="accent2"/>
                </a:solidFill>
                <a:latin typeface="楷体_GB2312" pitchFamily="49" charset="-122"/>
                <a:ea typeface="楷体_GB2312" pitchFamily="49" charset="-122"/>
              </a:rPr>
              <a:t>bestx</a:t>
            </a:r>
            <a:endParaRPr lang="en-US" altLang="zh-CN" sz="2000" b="1" dirty="0">
              <a:solidFill>
                <a:schemeClr val="accent2"/>
              </a:solidFill>
              <a:latin typeface="楷体_GB2312" pitchFamily="49" charset="-122"/>
              <a:ea typeface="楷体_GB2312" pitchFamily="49" charset="-122"/>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2325"/>
                                        </p:tgtEl>
                                        <p:attrNameLst>
                                          <p:attrName>style.visibility</p:attrName>
                                        </p:attrNameLst>
                                      </p:cBhvr>
                                      <p:to>
                                        <p:strVal val="visible"/>
                                      </p:to>
                                    </p:set>
                                    <p:anim calcmode="lin" valueType="num">
                                      <p:cBhvr additive="base">
                                        <p:cTn id="7" dur="500" fill="hold"/>
                                        <p:tgtEl>
                                          <p:spTgt spid="312325"/>
                                        </p:tgtEl>
                                        <p:attrNameLst>
                                          <p:attrName>ppt_x</p:attrName>
                                        </p:attrNameLst>
                                      </p:cBhvr>
                                      <p:tavLst>
                                        <p:tav tm="0">
                                          <p:val>
                                            <p:strVal val="1+#ppt_w/2"/>
                                          </p:val>
                                        </p:tav>
                                        <p:tav tm="100000">
                                          <p:val>
                                            <p:strVal val="#ppt_x"/>
                                          </p:val>
                                        </p:tav>
                                      </p:tavLst>
                                    </p:anim>
                                    <p:anim calcmode="lin" valueType="num">
                                      <p:cBhvr additive="base">
                                        <p:cTn id="8" dur="500" fill="hold"/>
                                        <p:tgtEl>
                                          <p:spTgt spid="3123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12324"/>
                                        </p:tgtEl>
                                        <p:attrNameLst>
                                          <p:attrName>style.visibility</p:attrName>
                                        </p:attrNameLst>
                                      </p:cBhvr>
                                      <p:to>
                                        <p:strVal val="visible"/>
                                      </p:to>
                                    </p:set>
                                    <p:animEffect transition="in" filter="box(in)">
                                      <p:cBhvr>
                                        <p:cTn id="13" dur="500"/>
                                        <p:tgtEl>
                                          <p:spTgt spid="31232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3" fill="hold" grpId="0" nodeType="clickEffect">
                                  <p:stCondLst>
                                    <p:cond delay="0"/>
                                  </p:stCondLst>
                                  <p:childTnLst>
                                    <p:set>
                                      <p:cBhvr>
                                        <p:cTn id="17" dur="1" fill="hold">
                                          <p:stCondLst>
                                            <p:cond delay="0"/>
                                          </p:stCondLst>
                                        </p:cTn>
                                        <p:tgtEl>
                                          <p:spTgt spid="312326"/>
                                        </p:tgtEl>
                                        <p:attrNameLst>
                                          <p:attrName>style.visibility</p:attrName>
                                        </p:attrNameLst>
                                      </p:cBhvr>
                                      <p:to>
                                        <p:strVal val="visible"/>
                                      </p:to>
                                    </p:set>
                                    <p:anim calcmode="lin" valueType="num">
                                      <p:cBhvr additive="base">
                                        <p:cTn id="18" dur="500" fill="hold"/>
                                        <p:tgtEl>
                                          <p:spTgt spid="312326"/>
                                        </p:tgtEl>
                                        <p:attrNameLst>
                                          <p:attrName>ppt_x</p:attrName>
                                        </p:attrNameLst>
                                      </p:cBhvr>
                                      <p:tavLst>
                                        <p:tav tm="0">
                                          <p:val>
                                            <p:strVal val="1+#ppt_w/2"/>
                                          </p:val>
                                        </p:tav>
                                        <p:tav tm="100000">
                                          <p:val>
                                            <p:strVal val="#ppt_x"/>
                                          </p:val>
                                        </p:tav>
                                      </p:tavLst>
                                    </p:anim>
                                    <p:anim calcmode="lin" valueType="num">
                                      <p:cBhvr additive="base">
                                        <p:cTn id="19" dur="500" fill="hold"/>
                                        <p:tgtEl>
                                          <p:spTgt spid="3123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4" grpId="0"/>
      <p:bldP spid="312325" grpId="0"/>
      <p:bldP spid="31232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3251" name="Rectangle 2"/>
          <p:cNvSpPr>
            <a:spLocks noGrp="1"/>
          </p:cNvSpPr>
          <p:nvPr>
            <p:ph type="ctrTitle"/>
          </p:nvPr>
        </p:nvSpPr>
        <p:spPr>
          <a:xfrm>
            <a:off x="533400" y="685800"/>
            <a:ext cx="7848600" cy="1143000"/>
          </a:xfrm>
        </p:spPr>
        <p:txBody>
          <a:bodyPr vert="horz" wrap="square" lIns="91440" tIns="45720" rIns="91440" bIns="45720" anchor="ctr" anchorCtr="0"/>
          <a:p>
            <a:pPr eaLnBrk="1" hangingPunct="1">
              <a:buClrTx/>
              <a:buSzTx/>
              <a:buFontTx/>
            </a:pPr>
            <a:r>
              <a:rPr lang="zh-CN" altLang="en-US" sz="4800" dirty="0"/>
              <a:t>6.9 批处理作业问题</a:t>
            </a:r>
            <a:endParaRPr lang="zh-CN" altLang="en-US" sz="4800" dirty="0"/>
          </a:p>
        </p:txBody>
      </p:sp>
      <p:sp>
        <p:nvSpPr>
          <p:cNvPr id="313348" name="Text Box 4"/>
          <p:cNvSpPr txBox="1"/>
          <p:nvPr/>
        </p:nvSpPr>
        <p:spPr>
          <a:xfrm>
            <a:off x="304800" y="1828800"/>
            <a:ext cx="5943600" cy="5794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dirty="0">
                <a:solidFill>
                  <a:schemeClr val="accent2"/>
                </a:solidFill>
                <a:ea typeface="黑体" panose="02010609060101010101" pitchFamily="2" charset="-122"/>
              </a:rPr>
              <a:t>3. 算法描述</a:t>
            </a:r>
            <a:endParaRPr lang="en-US" altLang="zh-CN" sz="1800" dirty="0">
              <a:solidFill>
                <a:schemeClr val="accent2"/>
              </a:solidFill>
              <a:latin typeface="Arial" panose="020B0604020202020204" pitchFamily="34" charset="0"/>
              <a:ea typeface="华文行楷" panose="02010800040101010101" pitchFamily="2" charset="-122"/>
            </a:endParaRPr>
          </a:p>
        </p:txBody>
      </p:sp>
      <p:sp>
        <p:nvSpPr>
          <p:cNvPr id="313349" name="Text Box 5"/>
          <p:cNvSpPr txBox="1"/>
          <p:nvPr/>
        </p:nvSpPr>
        <p:spPr>
          <a:xfrm>
            <a:off x="762000" y="2438400"/>
            <a:ext cx="6324600" cy="408146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en-US" altLang="zh-CN" sz="1800" dirty="0">
                <a:solidFill>
                  <a:srgbClr val="0000FF"/>
                </a:solidFill>
                <a:cs typeface="Times New Roman" panose="02020603050405020304" pitchFamily="18" charset="0"/>
              </a:rPr>
              <a:t>else </a:t>
            </a:r>
            <a:r>
              <a:rPr lang="en-US" altLang="zh-CN"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产生当前扩展结点的儿子结点</a:t>
            </a:r>
            <a:endParaRPr lang="zh-CN" altLang="en-US" sz="1800" dirty="0">
              <a:cs typeface="Times New Roman" panose="02020603050405020304" pitchFamily="18" charset="0"/>
            </a:endParaRPr>
          </a:p>
          <a:p>
            <a:pPr marL="0" lvl="0" indent="0" algn="just" eaLnBrk="1" hangingPunct="1">
              <a:spcBef>
                <a:spcPct val="50000"/>
              </a:spcBef>
              <a:buNone/>
            </a:pPr>
            <a:r>
              <a:rPr lang="zh-CN" altLang="en-US" sz="1800" dirty="0">
                <a:solidFill>
                  <a:srgbClr val="0000FF"/>
                </a:solidFill>
                <a:cs typeface="Times New Roman" panose="02020603050405020304" pitchFamily="18" charset="0"/>
              </a:rPr>
              <a:t>            </a:t>
            </a:r>
            <a:r>
              <a:rPr lang="en-US" altLang="zh-CN" sz="1800" dirty="0">
                <a:solidFill>
                  <a:srgbClr val="0000FF"/>
                </a:solidFill>
                <a:cs typeface="Times New Roman" panose="02020603050405020304" pitchFamily="18" charset="0"/>
              </a:rPr>
              <a:t>for (int i = enode.s; i &lt; n; i++)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MyMath.swap(enode.x, enode.s,i);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int [] f= new int [3];</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int bb=bound(enode,f);</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if (bb &lt; bestc )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HeapNode node=new HeapNode(enode,f,bb,n);</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heap.put(node);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MyMath.swap(enode.x, enode.s,i);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 </a:t>
            </a:r>
            <a:r>
              <a:rPr lang="en-US" altLang="zh-CN" sz="1800" dirty="0">
                <a:cs typeface="Times New Roman" panose="02020603050405020304" pitchFamily="18" charset="0"/>
              </a:rPr>
              <a:t>// </a:t>
            </a:r>
            <a:r>
              <a:rPr lang="zh-CN" altLang="en-US" sz="1800" dirty="0">
                <a:latin typeface="宋体" panose="02010600030101010101" pitchFamily="2" charset="-122"/>
              </a:rPr>
              <a:t>完成结点扩展</a:t>
            </a:r>
            <a:endParaRPr lang="zh-CN" altLang="en-US" sz="1800" dirty="0">
              <a:latin typeface="Arial" panose="020B0604020202020204" pitchFamily="34" charset="0"/>
              <a:ea typeface="华文行楷" panose="02010800040101010101" pitchFamily="2" charset="-122"/>
            </a:endParaRPr>
          </a:p>
        </p:txBody>
      </p:sp>
      <p:sp>
        <p:nvSpPr>
          <p:cNvPr id="313350" name="AutoShape 6"/>
          <p:cNvSpPr/>
          <p:nvPr/>
        </p:nvSpPr>
        <p:spPr>
          <a:xfrm>
            <a:off x="5638800" y="2819400"/>
            <a:ext cx="2819400" cy="1066800"/>
          </a:xfrm>
          <a:prstGeom prst="wedgeRoundRectCallout">
            <a:avLst>
              <a:gd name="adj1" fmla="val -92060"/>
              <a:gd name="adj2" fmla="val 142708"/>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当</a:t>
            </a:r>
            <a:r>
              <a:rPr lang="en-US" altLang="zh-CN" sz="2000" b="1" dirty="0">
                <a:solidFill>
                  <a:schemeClr val="accent2"/>
                </a:solidFill>
                <a:latin typeface="楷体_GB2312" pitchFamily="49" charset="-122"/>
                <a:ea typeface="楷体_GB2312" pitchFamily="49" charset="-122"/>
              </a:rPr>
              <a:t>bb&lt;bestc</a:t>
            </a:r>
            <a:r>
              <a:rPr lang="zh-CN" altLang="en-US" sz="2000" b="1" dirty="0">
                <a:solidFill>
                  <a:schemeClr val="accent2"/>
                </a:solidFill>
                <a:latin typeface="楷体_GB2312" pitchFamily="49" charset="-122"/>
                <a:ea typeface="楷体_GB2312" pitchFamily="49" charset="-122"/>
              </a:rPr>
              <a:t>时，将儿子结点插入到活结点优先队列中</a:t>
            </a:r>
            <a:endParaRPr lang="en-US" altLang="zh-CN" sz="2000" b="1" dirty="0">
              <a:solidFill>
                <a:schemeClr val="accent2"/>
              </a:solidFill>
              <a:latin typeface="楷体_GB2312" pitchFamily="49" charset="-122"/>
              <a:ea typeface="楷体_GB2312"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3348"/>
                                        </p:tgtEl>
                                        <p:attrNameLst>
                                          <p:attrName>style.visibility</p:attrName>
                                        </p:attrNameLst>
                                      </p:cBhvr>
                                      <p:to>
                                        <p:strVal val="visible"/>
                                      </p:to>
                                    </p:set>
                                    <p:anim calcmode="lin" valueType="num">
                                      <p:cBhvr additive="base">
                                        <p:cTn id="7" dur="500" fill="hold"/>
                                        <p:tgtEl>
                                          <p:spTgt spid="313348"/>
                                        </p:tgtEl>
                                        <p:attrNameLst>
                                          <p:attrName>ppt_x</p:attrName>
                                        </p:attrNameLst>
                                      </p:cBhvr>
                                      <p:tavLst>
                                        <p:tav tm="0">
                                          <p:val>
                                            <p:strVal val="1+#ppt_w/2"/>
                                          </p:val>
                                        </p:tav>
                                        <p:tav tm="100000">
                                          <p:val>
                                            <p:strVal val="#ppt_x"/>
                                          </p:val>
                                        </p:tav>
                                      </p:tavLst>
                                    </p:anim>
                                    <p:anim calcmode="lin" valueType="num">
                                      <p:cBhvr additive="base">
                                        <p:cTn id="8"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13349"/>
                                        </p:tgtEl>
                                        <p:attrNameLst>
                                          <p:attrName>style.visibility</p:attrName>
                                        </p:attrNameLst>
                                      </p:cBhvr>
                                      <p:to>
                                        <p:strVal val="visible"/>
                                      </p:to>
                                    </p:set>
                                    <p:animEffect transition="in" filter="blinds(horizontal)">
                                      <p:cBhvr>
                                        <p:cTn id="13" dur="500"/>
                                        <p:tgtEl>
                                          <p:spTgt spid="31334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13350"/>
                                        </p:tgtEl>
                                        <p:attrNameLst>
                                          <p:attrName>style.visibility</p:attrName>
                                        </p:attrNameLst>
                                      </p:cBhvr>
                                      <p:to>
                                        <p:strVal val="visible"/>
                                      </p:to>
                                    </p:set>
                                    <p:anim calcmode="lin" valueType="num">
                                      <p:cBhvr additive="base">
                                        <p:cTn id="18" dur="500" fill="hold"/>
                                        <p:tgtEl>
                                          <p:spTgt spid="313350"/>
                                        </p:tgtEl>
                                        <p:attrNameLst>
                                          <p:attrName>ppt_x</p:attrName>
                                        </p:attrNameLst>
                                      </p:cBhvr>
                                      <p:tavLst>
                                        <p:tav tm="0">
                                          <p:val>
                                            <p:strVal val="1+#ppt_w/2"/>
                                          </p:val>
                                        </p:tav>
                                        <p:tav tm="100000">
                                          <p:val>
                                            <p:strVal val="#ppt_x"/>
                                          </p:val>
                                        </p:tav>
                                      </p:tavLst>
                                    </p:anim>
                                    <p:anim calcmode="lin" valueType="num">
                                      <p:cBhvr additive="base">
                                        <p:cTn id="19" dur="500" fill="hold"/>
                                        <p:tgtEl>
                                          <p:spTgt spid="313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p:bldP spid="313349" grpId="0"/>
      <p:bldP spid="31335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611630" y="1981200"/>
            <a:ext cx="5920105" cy="4114800"/>
          </a:xfrm>
          <a:prstGeom prst="rect">
            <a:avLst/>
          </a:prstGeom>
        </p:spPr>
      </p:pic>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403350" y="1412875"/>
            <a:ext cx="6267450" cy="4478655"/>
          </a:xfrm>
          <a:prstGeom prst="rect">
            <a:avLst/>
          </a:prstGeom>
        </p:spPr>
      </p:pic>
    </p:spTree>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115695" y="1340485"/>
            <a:ext cx="6620510" cy="4678045"/>
          </a:xfrm>
          <a:prstGeom prst="rect">
            <a:avLst/>
          </a:prstGeom>
        </p:spPr>
      </p:pic>
    </p:spTree>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101725" y="1556385"/>
            <a:ext cx="6940550" cy="4813300"/>
          </a:xfrm>
          <a:prstGeom prst="rect">
            <a:avLst/>
          </a:prstGeom>
        </p:spPr>
      </p:pic>
    </p:spTree>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539750" y="2132965"/>
            <a:ext cx="7712710" cy="4114800"/>
          </a:xfrm>
          <a:prstGeom prst="rect">
            <a:avLst/>
          </a:prstGeom>
        </p:spPr>
      </p:pic>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11505" y="2060575"/>
            <a:ext cx="7710170" cy="4114800"/>
          </a:xfrm>
          <a:prstGeom prst="rect">
            <a:avLst/>
          </a:prstGeom>
        </p:spPr>
      </p:pic>
    </p:spTree>
  </p:cSld>
  <p:clrMapOvr>
    <a:masterClrMapping/>
  </p:clrMapOvr>
  <p:transition>
    <p:blind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981835"/>
            <a:ext cx="7772400" cy="4112260"/>
          </a:xfrm>
          <a:prstGeom prst="rect">
            <a:avLst/>
          </a:prstGeom>
        </p:spPr>
      </p:pic>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3260" y="1844675"/>
            <a:ext cx="7857490" cy="4208780"/>
          </a:xfrm>
          <a:prstGeom prst="rect">
            <a:avLst/>
          </a:prstGeom>
        </p:spPr>
      </p:pic>
    </p:spTree>
  </p:cSld>
  <p:clrMapOvr>
    <a:masterClrMapping/>
  </p:clrMapOvr>
  <p:transition>
    <p:blind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2023745"/>
            <a:ext cx="7772400" cy="4029075"/>
          </a:xfrm>
          <a:prstGeom prst="rect">
            <a:avLst/>
          </a:prstGeom>
        </p:spPr>
      </p:pic>
    </p:spTree>
  </p:cSld>
  <p:clrMapOvr>
    <a:masterClrMapping/>
  </p:clrMapOvr>
  <p:transition>
    <p:blind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05485" y="1981200"/>
            <a:ext cx="7732395" cy="4114800"/>
          </a:xfrm>
          <a:prstGeom prst="rect">
            <a:avLst/>
          </a:prstGeom>
        </p:spPr>
      </p:pic>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075" name="Rectangle 2"/>
          <p:cNvSpPr>
            <a:spLocks noGrp="1"/>
          </p:cNvSpPr>
          <p:nvPr>
            <p:ph type="title"/>
          </p:nvPr>
        </p:nvSpPr>
        <p:spPr>
          <a:xfrm>
            <a:off x="685800" y="152400"/>
            <a:ext cx="7772400" cy="1143000"/>
          </a:xfrm>
        </p:spPr>
        <p:txBody>
          <a:bodyPr vert="horz" wrap="square" lIns="91440" tIns="45720" rIns="91440" bIns="45720" anchor="ctr" anchorCtr="0"/>
          <a:p>
            <a:pPr eaLnBrk="1" hangingPunct="1"/>
            <a:r>
              <a:rPr lang="zh-CN" altLang="en-US" dirty="0">
                <a:solidFill>
                  <a:srgbClr val="800000"/>
                </a:solidFill>
              </a:rPr>
              <a:t>第六章    分支限界法</a:t>
            </a:r>
            <a:endParaRPr lang="zh-CN" altLang="en-US" dirty="0">
              <a:solidFill>
                <a:srgbClr val="800000"/>
              </a:solidFill>
            </a:endParaRPr>
          </a:p>
        </p:txBody>
      </p:sp>
      <p:sp>
        <p:nvSpPr>
          <p:cNvPr id="3076" name="Rectangle 3"/>
          <p:cNvSpPr>
            <a:spLocks noGrp="1"/>
          </p:cNvSpPr>
          <p:nvPr>
            <p:ph idx="1"/>
          </p:nvPr>
        </p:nvSpPr>
        <p:spPr>
          <a:xfrm>
            <a:off x="762000" y="1219200"/>
            <a:ext cx="8077200" cy="5181600"/>
          </a:xfrm>
        </p:spPr>
        <p:txBody>
          <a:bodyPr vert="horz" wrap="square" lIns="91440" tIns="45720" rIns="91440" bIns="45720" anchor="t" anchorCtr="0"/>
          <a:p>
            <a:pPr eaLnBrk="1" hangingPunct="1">
              <a:lnSpc>
                <a:spcPct val="90000"/>
              </a:lnSpc>
              <a:buNone/>
            </a:pPr>
            <a:r>
              <a:rPr lang="zh-CN" altLang="en-US" sz="2800" b="1" dirty="0">
                <a:latin typeface="Arial" panose="020B0604020202020204" pitchFamily="34" charset="0"/>
                <a:ea typeface="黑体" panose="02010609060101010101" pitchFamily="2" charset="-122"/>
              </a:rPr>
              <a:t>本章主要知识点</a:t>
            </a:r>
            <a:endParaRPr lang="zh-CN" altLang="en-US" sz="2800" b="1"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6.1   分支限界法的基本思想</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6.2   单源最短路径问题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6.3   装载问题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6.4   布线问题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6.5    0－1背包问题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6.6    最大团问题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6.7    旅行售货员问题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6.8    电路板排列问题</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r>
              <a:rPr lang="zh-CN" altLang="en-US" sz="2400" dirty="0">
                <a:latin typeface="Arial" panose="020B0604020202020204" pitchFamily="34" charset="0"/>
                <a:ea typeface="黑体" panose="02010609060101010101" pitchFamily="2" charset="-122"/>
              </a:rPr>
              <a:t> 6.9    批处理作业调度</a:t>
            </a:r>
            <a:endParaRPr lang="zh-CN" altLang="en-US" sz="2400" dirty="0">
              <a:latin typeface="Arial" panose="020B0604020202020204" pitchFamily="34" charset="0"/>
              <a:ea typeface="黑体" panose="02010609060101010101" pitchFamily="2" charset="-122"/>
            </a:endParaRPr>
          </a:p>
          <a:p>
            <a:pPr eaLnBrk="1" hangingPunct="1">
              <a:lnSpc>
                <a:spcPct val="90000"/>
              </a:lnSpc>
              <a:spcBef>
                <a:spcPct val="50000"/>
              </a:spcBef>
            </a:pPr>
            <a:endParaRPr lang="zh-CN" altLang="en-US" sz="2400" dirty="0">
              <a:latin typeface="Arial" panose="020B0604020202020204" pitchFamily="34" charset="0"/>
              <a:ea typeface="黑体" panose="02010609060101010101" pitchFamily="2" charset="-122"/>
            </a:endParaRPr>
          </a:p>
          <a:p>
            <a:pPr eaLnBrk="1" hangingPunct="1">
              <a:lnSpc>
                <a:spcPct val="90000"/>
              </a:lnSpc>
            </a:pPr>
            <a:endParaRPr lang="zh-CN" altLang="en-US" sz="2800" dirty="0">
              <a:latin typeface="Arial" panose="020B0604020202020204" pitchFamily="34" charset="0"/>
              <a:ea typeface="黑体" panose="02010609060101010101" pitchFamily="2" charset="-122"/>
            </a:endParaRP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46760" y="1981200"/>
            <a:ext cx="7649845" cy="4114800"/>
          </a:xfrm>
          <a:prstGeom prst="rect">
            <a:avLst/>
          </a:prstGeom>
        </p:spPr>
      </p:pic>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36600" y="1981200"/>
            <a:ext cx="7670165" cy="4114800"/>
          </a:xfrm>
          <a:prstGeom prst="rect">
            <a:avLst/>
          </a:prstGeom>
        </p:spPr>
      </p:pic>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550035" y="1981200"/>
            <a:ext cx="6043295" cy="4114800"/>
          </a:xfrm>
          <a:prstGeom prst="rect">
            <a:avLst/>
          </a:prstGeom>
        </p:spPr>
      </p:pic>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631315" y="1981200"/>
            <a:ext cx="5880735" cy="4114800"/>
          </a:xfrm>
          <a:prstGeom prst="rect">
            <a:avLst/>
          </a:prstGeom>
        </p:spPr>
      </p:pic>
    </p:spTree>
  </p:cSld>
  <p:clrMapOvr>
    <a:masterClrMapping/>
  </p:clrMapOvr>
  <p:transition>
    <p:blind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91515" y="1981200"/>
            <a:ext cx="7759700" cy="4114800"/>
          </a:xfrm>
          <a:prstGeom prst="rect">
            <a:avLst/>
          </a:prstGeom>
        </p:spPr>
      </p:pic>
    </p:spTree>
  </p:cSld>
  <p:clrMapOvr>
    <a:masterClrMapping/>
  </p:clrMapOvr>
  <p:transition>
    <p:blinds/>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27075" y="1981200"/>
            <a:ext cx="7689215" cy="4114800"/>
          </a:xfrm>
          <a:prstGeom prst="rect">
            <a:avLst/>
          </a:prstGeom>
        </p:spPr>
      </p:pic>
    </p:spTree>
  </p:cSld>
  <p:clrMapOvr>
    <a:masterClrMapping/>
  </p:clrMapOvr>
  <p:transition>
    <p:blind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2018030"/>
            <a:ext cx="7772400" cy="4040505"/>
          </a:xfrm>
          <a:prstGeom prst="rect">
            <a:avLst/>
          </a:prstGeom>
        </p:spPr>
      </p:pic>
    </p:spTree>
  </p:cSld>
  <p:clrMapOvr>
    <a:masterClrMapping/>
  </p:clrMapOvr>
  <p:transition>
    <p:blinds/>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11200" y="1981200"/>
            <a:ext cx="7720330" cy="4114800"/>
          </a:xfrm>
          <a:prstGeom prst="rect">
            <a:avLst/>
          </a:prstGeom>
        </p:spPr>
      </p:pic>
      <p:pic>
        <p:nvPicPr>
          <p:cNvPr id="5" name="图片 4"/>
          <p:cNvPicPr>
            <a:picLocks noChangeAspect="1"/>
          </p:cNvPicPr>
          <p:nvPr/>
        </p:nvPicPr>
        <p:blipFill>
          <a:blip r:embed="rId2"/>
          <a:stretch>
            <a:fillRect/>
          </a:stretch>
        </p:blipFill>
        <p:spPr>
          <a:xfrm>
            <a:off x="5723890" y="3213100"/>
            <a:ext cx="1049655" cy="1089025"/>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42950" y="1981200"/>
            <a:ext cx="7656830" cy="4114800"/>
          </a:xfrm>
          <a:prstGeom prst="rect">
            <a:avLst/>
          </a:prstGeom>
        </p:spPr>
      </p:pic>
    </p:spTree>
  </p:cSld>
  <p:clrMapOvr>
    <a:masterClrMapping/>
  </p:clrMapOvr>
  <p:transition>
    <p:blinds/>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760730" y="1981200"/>
            <a:ext cx="7621905" cy="4114800"/>
          </a:xfrm>
          <a:prstGeom prst="rect">
            <a:avLst/>
          </a:prstGeom>
        </p:spPr>
      </p:pic>
    </p:spTree>
  </p:cSld>
  <p:clrMapOvr>
    <a:masterClrMapping/>
  </p:clrMapOvr>
  <p:transition>
    <p:blinds/>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4099" name="Rectangle 2"/>
          <p:cNvSpPr>
            <a:spLocks noGrp="1"/>
          </p:cNvSpPr>
          <p:nvPr>
            <p:ph type="title"/>
          </p:nvPr>
        </p:nvSpPr>
        <p:spPr>
          <a:xfrm>
            <a:off x="685800" y="381000"/>
            <a:ext cx="7772400" cy="1143000"/>
          </a:xfrm>
        </p:spPr>
        <p:txBody>
          <a:bodyPr vert="horz" wrap="square" lIns="91440" tIns="45720" rIns="91440" bIns="45720" anchor="ctr" anchorCtr="0"/>
          <a:p>
            <a:pPr eaLnBrk="1" hangingPunct="1"/>
            <a:r>
              <a:rPr lang="zh-CN" altLang="en-US" sz="4800" dirty="0"/>
              <a:t>6.1	分支限界法的基本思想</a:t>
            </a:r>
            <a:endParaRPr lang="zh-CN" altLang="en-US" sz="4800" dirty="0"/>
          </a:p>
        </p:txBody>
      </p:sp>
      <p:sp>
        <p:nvSpPr>
          <p:cNvPr id="4100"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1. 分支限界法与回溯法的不同</a:t>
            </a:r>
            <a:endParaRPr lang="zh-CN" altLang="en-US" dirty="0">
              <a:solidFill>
                <a:schemeClr val="accent2"/>
              </a:solidFill>
              <a:ea typeface="黑体" panose="02010609060101010101" pitchFamily="2" charset="-122"/>
            </a:endParaRPr>
          </a:p>
          <a:p>
            <a:pPr eaLnBrk="1" hangingPunct="1">
              <a:spcBef>
                <a:spcPct val="0"/>
              </a:spcBef>
              <a:buNone/>
            </a:pPr>
            <a:r>
              <a:rPr lang="zh-CN" altLang="en-US" sz="2400" dirty="0">
                <a:latin typeface="Arial" panose="020B0604020202020204" pitchFamily="34" charset="0"/>
                <a:ea typeface="楷体_GB2312" pitchFamily="49" charset="-122"/>
              </a:rPr>
              <a:t>（1）求解目标：</a:t>
            </a:r>
            <a:r>
              <a:rPr lang="zh-CN" altLang="en-US" sz="2400" dirty="0">
                <a:latin typeface="楷体_GB2312" pitchFamily="49" charset="-122"/>
                <a:ea typeface="楷体_GB2312" pitchFamily="49" charset="-122"/>
              </a:rPr>
              <a:t>回溯法的求解目标是找出解空间树中满足约束条件的所有解，而分支限界法的求解目标则是找出满足约束条件的一个解，或是在满足约束条件的解中找出在某种意义下的最优解。 </a:t>
            </a:r>
            <a:endParaRPr lang="zh-CN" altLang="en-US" sz="2400" dirty="0">
              <a:latin typeface="楷体_GB2312" pitchFamily="49" charset="-122"/>
              <a:ea typeface="楷体_GB2312" pitchFamily="49" charset="-122"/>
            </a:endParaRPr>
          </a:p>
          <a:p>
            <a:pPr eaLnBrk="1" hangingPunct="1">
              <a:spcBef>
                <a:spcPct val="50000"/>
              </a:spcBef>
              <a:buNone/>
            </a:pPr>
            <a:r>
              <a:rPr lang="zh-CN" altLang="en-US" sz="2400" dirty="0">
                <a:latin typeface="Arial" panose="020B0604020202020204" pitchFamily="34" charset="0"/>
                <a:ea typeface="楷体_GB2312" pitchFamily="49" charset="-122"/>
              </a:rPr>
              <a:t>（2）搜索方式的不同：</a:t>
            </a:r>
            <a:r>
              <a:rPr lang="zh-CN" altLang="en-US" sz="2400" dirty="0">
                <a:latin typeface="楷体_GB2312" pitchFamily="49" charset="-122"/>
                <a:ea typeface="楷体_GB2312" pitchFamily="49" charset="-122"/>
              </a:rPr>
              <a:t>回溯法以深度优先的方式搜索解空间树，而分支限界法则以广度优先或以最小耗费优先的方式搜索解空间树。</a:t>
            </a:r>
            <a:r>
              <a:rPr lang="zh-CN" altLang="en-US" sz="2400" dirty="0">
                <a:latin typeface="Arial" panose="020B0604020202020204" pitchFamily="34" charset="0"/>
                <a:ea typeface="楷体_GB2312" pitchFamily="49" charset="-122"/>
              </a:rPr>
              <a:t> </a:t>
            </a:r>
            <a:endParaRPr lang="zh-CN" altLang="en-US" sz="2400" dirty="0">
              <a:latin typeface="Arial" panose="020B0604020202020204" pitchFamily="34" charset="0"/>
              <a:ea typeface="楷体_GB2312" pitchFamily="49" charset="-122"/>
            </a:endParaRPr>
          </a:p>
          <a:p>
            <a:pPr eaLnBrk="1" hangingPunct="1"/>
            <a:endParaRPr lang="zh-CN" altLang="en-US" sz="3600" dirty="0"/>
          </a:p>
        </p:txBody>
      </p:sp>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310005" y="1715135"/>
            <a:ext cx="6149975" cy="4380865"/>
          </a:xfrm>
          <a:prstGeom prst="rect">
            <a:avLst/>
          </a:prstGeom>
        </p:spPr>
      </p:pic>
    </p:spTree>
  </p:cSld>
  <p:clrMapOvr>
    <a:masterClrMapping/>
  </p:clrMapOvr>
  <p:transition>
    <p:blinds/>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115695" y="1556385"/>
            <a:ext cx="6497320" cy="4509770"/>
          </a:xfrm>
          <a:prstGeom prst="rect">
            <a:avLst/>
          </a:prstGeom>
        </p:spPr>
      </p:pic>
    </p:spTree>
  </p:cSld>
  <p:clrMapOvr>
    <a:masterClrMapping/>
  </p:clrMapOvr>
  <p:transition>
    <p:blinds/>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988820"/>
            <a:ext cx="7772400" cy="4066540"/>
          </a:xfrm>
          <a:prstGeom prst="rect">
            <a:avLst/>
          </a:prstGeom>
        </p:spPr>
      </p:pic>
      <p:sp>
        <p:nvSpPr>
          <p:cNvPr id="5" name="矩形 4"/>
          <p:cNvSpPr/>
          <p:nvPr/>
        </p:nvSpPr>
        <p:spPr>
          <a:xfrm>
            <a:off x="4167505" y="2853055"/>
            <a:ext cx="808990" cy="275590"/>
          </a:xfrm>
          <a:prstGeom prst="rect">
            <a:avLst/>
          </a:prstGeom>
          <a:solidFill>
            <a:schemeClr val="bg1"/>
          </a:solidFill>
          <a:ln w="6350" cap="flat" cmpd="sng" algn="ctr">
            <a:solidFill>
              <a:schemeClr val="bg1"/>
            </a:solidFill>
            <a:prstDash val="solid"/>
            <a:round/>
            <a:headEnd type="none" w="med" len="med"/>
            <a:tailEnd type="none" w="med" len="med"/>
          </a:ln>
        </p:spPr>
        <p:txBody>
          <a:bodyPr vert="horz" wrap="none" lIns="91440" tIns="45720" rIns="91440" bIns="45720" numCol="1" anchor="ctr" anchorCtr="0" compatLnSpc="1">
            <a:spAutoFit/>
          </a:bodyPr>
          <a:p>
            <a:pPr marL="0" marR="0" indent="0" algn="ctr"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rPr>
              <a:t>C</a:t>
            </a:r>
            <a:r>
              <a:rPr kumimoji="0" lang="zh-CN" altLang="en-US"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rPr>
              <a:t>、</a:t>
            </a:r>
            <a:r>
              <a:rPr kumimoji="0" lang="en-US" altLang="zh-CN"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rPr>
              <a:t>D</a:t>
            </a:r>
            <a:r>
              <a:rPr kumimoji="0" lang="zh-CN" altLang="en-US"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rPr>
              <a:t>、</a:t>
            </a:r>
            <a:r>
              <a:rPr kumimoji="0" lang="en-US" altLang="zh-CN"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rPr>
              <a:t>E</a:t>
            </a:r>
            <a:endParaRPr kumimoji="0" lang="en-US" altLang="zh-CN" sz="1200" b="0" i="0" u="none" strike="noStrike" cap="none" normalizeH="0" baseline="0" smtClean="0">
              <a:ln>
                <a:noFill/>
              </a:ln>
              <a:solidFill>
                <a:schemeClr val="tx1"/>
              </a:solidFill>
              <a:effectLst/>
              <a:latin typeface="Arial" panose="020B0604020202020204" pitchFamily="34" charset="0"/>
              <a:ea typeface="华文行楷" panose="02010800040101010101" pitchFamily="2" charset="-122"/>
            </a:endParaRPr>
          </a:p>
        </p:txBody>
      </p:sp>
    </p:spTree>
  </p:cSld>
  <p:clrMapOvr>
    <a:masterClrMapping/>
  </p:clrMapOvr>
  <p:transition>
    <p:blinds/>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467360" y="1484630"/>
            <a:ext cx="8474075" cy="4525010"/>
          </a:xfrm>
          <a:prstGeom prst="rect">
            <a:avLst/>
          </a:prstGeom>
        </p:spPr>
      </p:pic>
      <p:pic>
        <p:nvPicPr>
          <p:cNvPr id="5" name="图片 4"/>
          <p:cNvPicPr>
            <a:picLocks noChangeAspect="1"/>
          </p:cNvPicPr>
          <p:nvPr/>
        </p:nvPicPr>
        <p:blipFill>
          <a:blip r:embed="rId2"/>
          <a:stretch>
            <a:fillRect/>
          </a:stretch>
        </p:blipFill>
        <p:spPr>
          <a:xfrm>
            <a:off x="6156325" y="4371340"/>
            <a:ext cx="1638300" cy="1638300"/>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685800" y="1772920"/>
            <a:ext cx="8173720" cy="4343400"/>
          </a:xfrm>
          <a:prstGeom prst="rect">
            <a:avLst/>
          </a:prstGeom>
        </p:spPr>
      </p:pic>
    </p:spTree>
  </p:cSld>
  <p:clrMapOvr>
    <a:masterClrMapping/>
  </p:clrMapOvr>
  <p:transition>
    <p:blinds/>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p:cNvPicPr>
            <a:picLocks noChangeAspect="1"/>
          </p:cNvPicPr>
          <p:nvPr>
            <p:ph idx="1"/>
          </p:nvPr>
        </p:nvPicPr>
        <p:blipFill>
          <a:blip r:embed="rId1"/>
          <a:stretch>
            <a:fillRect/>
          </a:stretch>
        </p:blipFill>
        <p:spPr>
          <a:xfrm>
            <a:off x="1475740" y="1700530"/>
            <a:ext cx="6128385" cy="4343400"/>
          </a:xfrm>
          <a:prstGeom prst="rect">
            <a:avLst/>
          </a:prstGeom>
        </p:spPr>
      </p:pic>
    </p:spTree>
  </p:cSld>
  <p:clrMapOvr>
    <a:masterClrMapping/>
  </p:clrMapOvr>
  <p:transition>
    <p:blinds/>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1267" name="Rectangle 2"/>
          <p:cNvSpPr>
            <a:spLocks noGrp="1"/>
          </p:cNvSpPr>
          <p:nvPr>
            <p:ph type="title"/>
          </p:nvPr>
        </p:nvSpPr>
        <p:spPr/>
        <p:txBody>
          <a:bodyPr vert="horz" wrap="square" lIns="91440" tIns="45720" rIns="91440" bIns="45720" anchor="ctr" anchorCtr="0"/>
          <a:p>
            <a:pPr eaLnBrk="1" hangingPunct="1"/>
            <a:r>
              <a:rPr lang="zh-CN" altLang="en-US" sz="4800" dirty="0"/>
              <a:t>6.2	单源最短路径问题</a:t>
            </a:r>
            <a:endParaRPr lang="zh-CN" altLang="en-US" sz="4800" dirty="0"/>
          </a:p>
        </p:txBody>
      </p:sp>
      <p:sp>
        <p:nvSpPr>
          <p:cNvPr id="11268"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1. 问题描述</a:t>
            </a:r>
            <a:endParaRPr lang="zh-CN" altLang="en-US" dirty="0">
              <a:solidFill>
                <a:schemeClr val="accent2"/>
              </a:solidFill>
              <a:ea typeface="黑体" panose="02010609060101010101" pitchFamily="2" charset="-122"/>
            </a:endParaRPr>
          </a:p>
          <a:p>
            <a:pPr eaLnBrk="1" hangingPunct="1"/>
            <a:endParaRPr lang="zh-CN" altLang="en-US" dirty="0"/>
          </a:p>
        </p:txBody>
      </p:sp>
      <p:sp>
        <p:nvSpPr>
          <p:cNvPr id="335876" name="Text Box 4"/>
          <p:cNvSpPr txBox="1"/>
          <p:nvPr/>
        </p:nvSpPr>
        <p:spPr>
          <a:xfrm>
            <a:off x="762000" y="2743200"/>
            <a:ext cx="7391400" cy="10064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Arial" panose="020B0604020202020204" pitchFamily="34" charset="0"/>
                <a:ea typeface="楷体_GB2312" pitchFamily="49" charset="-122"/>
              </a:rPr>
              <a:t>      下面以一个例子来说明单源最短路径问题：</a:t>
            </a:r>
            <a:r>
              <a:rPr lang="zh-CN" altLang="en-US" sz="2000" dirty="0">
                <a:latin typeface="楷体_GB2312" pitchFamily="49" charset="-122"/>
                <a:ea typeface="楷体_GB2312" pitchFamily="49" charset="-122"/>
              </a:rPr>
              <a:t>在下图所给的有向图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中，每一边都有一个非负边权。要求图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的从源顶点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到目标顶点</a:t>
            </a:r>
            <a:r>
              <a:rPr lang="en-US" altLang="zh-CN" sz="2000" dirty="0">
                <a:latin typeface="楷体_GB2312" pitchFamily="49" charset="-122"/>
                <a:ea typeface="楷体_GB2312" pitchFamily="49" charset="-122"/>
              </a:rPr>
              <a:t>t</a:t>
            </a:r>
            <a:r>
              <a:rPr lang="zh-CN" altLang="en-US" sz="2000" dirty="0">
                <a:latin typeface="楷体_GB2312" pitchFamily="49" charset="-122"/>
                <a:ea typeface="楷体_GB2312" pitchFamily="49" charset="-122"/>
              </a:rPr>
              <a:t>之间的最短路径。 </a:t>
            </a:r>
            <a:endParaRPr lang="zh-CN" altLang="en-US" sz="2000" dirty="0">
              <a:latin typeface="楷体_GB2312" pitchFamily="49" charset="-122"/>
              <a:ea typeface="楷体_GB2312" pitchFamily="49" charset="-122"/>
            </a:endParaRPr>
          </a:p>
        </p:txBody>
      </p:sp>
      <p:pic>
        <p:nvPicPr>
          <p:cNvPr id="335877" name="Picture 5" descr="C:\Documents and Settings\Administrator\My Documents\My Pictures\未命名.jpg"/>
          <p:cNvPicPr>
            <a:picLocks noChangeAspect="1"/>
          </p:cNvPicPr>
          <p:nvPr/>
        </p:nvPicPr>
        <p:blipFill>
          <a:blip r:embed="rId1"/>
          <a:stretch>
            <a:fillRect/>
          </a:stretch>
        </p:blipFill>
        <p:spPr>
          <a:xfrm>
            <a:off x="1562100" y="4038600"/>
            <a:ext cx="6019800" cy="2209800"/>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5876"/>
                                        </p:tgtEl>
                                        <p:attrNameLst>
                                          <p:attrName>style.visibility</p:attrName>
                                        </p:attrNameLst>
                                      </p:cBhvr>
                                      <p:to>
                                        <p:strVal val="visible"/>
                                      </p:to>
                                    </p:set>
                                    <p:anim calcmode="lin" valueType="num">
                                      <p:cBhvr additive="base">
                                        <p:cTn id="7" dur="500" fill="hold"/>
                                        <p:tgtEl>
                                          <p:spTgt spid="335876"/>
                                        </p:tgtEl>
                                        <p:attrNameLst>
                                          <p:attrName>ppt_x</p:attrName>
                                        </p:attrNameLst>
                                      </p:cBhvr>
                                      <p:tavLst>
                                        <p:tav tm="0">
                                          <p:val>
                                            <p:strVal val="0-#ppt_w/2"/>
                                          </p:val>
                                        </p:tav>
                                        <p:tav tm="100000">
                                          <p:val>
                                            <p:strVal val="#ppt_x"/>
                                          </p:val>
                                        </p:tav>
                                      </p:tavLst>
                                    </p:anim>
                                    <p:anim calcmode="lin" valueType="num">
                                      <p:cBhvr additive="base">
                                        <p:cTn id="8" dur="500" fill="hold"/>
                                        <p:tgtEl>
                                          <p:spTgt spid="3358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5877"/>
                                        </p:tgtEl>
                                        <p:attrNameLst>
                                          <p:attrName>style.visibility</p:attrName>
                                        </p:attrNameLst>
                                      </p:cBhvr>
                                      <p:to>
                                        <p:strVal val="visible"/>
                                      </p:to>
                                    </p:set>
                                    <p:anim calcmode="lin" valueType="num">
                                      <p:cBhvr additive="base">
                                        <p:cTn id="13" dur="500" fill="hold"/>
                                        <p:tgtEl>
                                          <p:spTgt spid="335877"/>
                                        </p:tgtEl>
                                        <p:attrNameLst>
                                          <p:attrName>ppt_x</p:attrName>
                                        </p:attrNameLst>
                                      </p:cBhvr>
                                      <p:tavLst>
                                        <p:tav tm="0">
                                          <p:val>
                                            <p:strVal val="#ppt_x"/>
                                          </p:val>
                                        </p:tav>
                                        <p:tav tm="100000">
                                          <p:val>
                                            <p:strVal val="#ppt_x"/>
                                          </p:val>
                                        </p:tav>
                                      </p:tavLst>
                                    </p:anim>
                                    <p:anim calcmode="lin" valueType="num">
                                      <p:cBhvr additive="base">
                                        <p:cTn id="14" dur="500" fill="hold"/>
                                        <p:tgtEl>
                                          <p:spTgt spid="3358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标题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12291" name="内容占位符 2"/>
          <p:cNvSpPr>
            <a:spLocks noGrp="1"/>
          </p:cNvSpPr>
          <p:nvPr>
            <p:ph idx="1"/>
          </p:nvPr>
        </p:nvSpPr>
        <p:spPr/>
        <p:txBody>
          <a:bodyPr vert="horz" wrap="square" lIns="91440" tIns="45720" rIns="91440" bIns="45720" anchor="t" anchorCtr="0"/>
          <a:p>
            <a:pPr eaLnBrk="1" hangingPunct="1"/>
            <a:endParaRPr lang="zh-CN" altLang="en-US" dirty="0"/>
          </a:p>
        </p:txBody>
      </p:sp>
      <p:sp>
        <p:nvSpPr>
          <p:cNvPr id="4" name="灯片编号占位符 3"/>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pic>
        <p:nvPicPr>
          <p:cNvPr id="12293" name="Picture 7" descr="http://img.blog.csdn.net/20151007224931630"/>
          <p:cNvPicPr>
            <a:picLocks noChangeAspect="1"/>
          </p:cNvPicPr>
          <p:nvPr/>
        </p:nvPicPr>
        <p:blipFill>
          <a:blip r:embed="rId1"/>
          <a:stretch>
            <a:fillRect/>
          </a:stretch>
        </p:blipFill>
        <p:spPr>
          <a:xfrm>
            <a:off x="323850" y="2060575"/>
            <a:ext cx="8256588" cy="3098800"/>
          </a:xfrm>
          <a:prstGeom prst="rect">
            <a:avLst/>
          </a:prstGeom>
          <a:noFill/>
          <a:ln w="9525">
            <a:noFill/>
          </a:ln>
        </p:spPr>
      </p:pic>
    </p:spTree>
  </p:cSld>
  <p:clrMapOvr>
    <a:masterClrMapping/>
  </p:clrMapOvr>
  <p:transition>
    <p:blinds/>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3315" name="Rectangle 2"/>
          <p:cNvSpPr>
            <a:spLocks noGrp="1"/>
          </p:cNvSpPr>
          <p:nvPr>
            <p:ph type="ctrTitle"/>
          </p:nvPr>
        </p:nvSpPr>
        <p:spPr>
          <a:xfrm>
            <a:off x="762000" y="762000"/>
            <a:ext cx="79248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327688" name="Text Box 8"/>
          <p:cNvSpPr txBox="1"/>
          <p:nvPr/>
        </p:nvSpPr>
        <p:spPr>
          <a:xfrm>
            <a:off x="683895" y="1772920"/>
            <a:ext cx="7620000" cy="14763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用队列式(</a:t>
            </a:r>
            <a:r>
              <a:rPr lang="en-US" altLang="zh-CN" sz="2000" dirty="0">
                <a:latin typeface="楷体_GB2312" pitchFamily="49" charset="-122"/>
                <a:ea typeface="楷体_GB2312" pitchFamily="49" charset="-122"/>
              </a:rPr>
              <a:t>FIFO)</a:t>
            </a:r>
            <a:r>
              <a:rPr lang="zh-CN" altLang="en-US" sz="2000" dirty="0">
                <a:latin typeface="楷体_GB2312" pitchFamily="49" charset="-122"/>
                <a:ea typeface="楷体_GB2312" pitchFamily="49" charset="-122"/>
              </a:rPr>
              <a:t>分支限界法。</a:t>
            </a:r>
            <a:endParaRPr lang="en-US" altLang="zh-CN" sz="2000" dirty="0">
              <a:latin typeface="楷体_GB2312" pitchFamily="49" charset="-122"/>
              <a:ea typeface="楷体_GB2312" pitchFamily="49" charset="-122"/>
            </a:endParaRPr>
          </a:p>
          <a:p>
            <a:pPr marL="0" lvl="0" indent="0" eaLnBrk="1" hangingPunct="1">
              <a:spcBef>
                <a:spcPct val="50000"/>
              </a:spcBef>
              <a:buNone/>
            </a:pPr>
            <a:r>
              <a:rPr lang="zh-CN" altLang="en-US" sz="2000" dirty="0">
                <a:latin typeface="楷体_GB2312" pitchFamily="49" charset="-122"/>
                <a:ea typeface="楷体_GB2312" pitchFamily="49" charset="-122"/>
              </a:rPr>
              <a:t>算法从</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的源点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和空队列开始。结点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被扩展之后，他的儿子结点</a:t>
            </a:r>
            <a:r>
              <a:rPr lang="en-US" altLang="zh-CN" sz="2000" dirty="0">
                <a:latin typeface="楷体_GB2312" pitchFamily="49" charset="-122"/>
                <a:ea typeface="楷体_GB2312" pitchFamily="49" charset="-122"/>
              </a:rPr>
              <a:t>2,3,4</a:t>
            </a:r>
            <a:r>
              <a:rPr lang="zh-CN" altLang="en-US" sz="2000" dirty="0">
                <a:latin typeface="楷体_GB2312" pitchFamily="49" charset="-122"/>
                <a:ea typeface="楷体_GB2312" pitchFamily="49" charset="-122"/>
              </a:rPr>
              <a:t>倍一次插入队列当中。然后取出队头元素，进行下一步扩展。保证每一次扩展时，源到当前节点的和都是最小的。</a:t>
            </a:r>
            <a:endParaRPr lang="zh-CN" altLang="en-US" sz="2000" dirty="0">
              <a:latin typeface="楷体_GB2312" pitchFamily="49" charset="-122"/>
              <a:ea typeface="楷体_GB2312" pitchFamily="49" charset="-122"/>
            </a:endParaRPr>
          </a:p>
        </p:txBody>
      </p:sp>
      <p:sp>
        <p:nvSpPr>
          <p:cNvPr id="13317"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13318" name="Picture 2"/>
          <p:cNvPicPr>
            <a:picLocks noChangeAspect="1"/>
          </p:cNvPicPr>
          <p:nvPr/>
        </p:nvPicPr>
        <p:blipFill>
          <a:blip r:embed="rId1"/>
          <a:stretch>
            <a:fillRect/>
          </a:stretch>
        </p:blipFill>
        <p:spPr>
          <a:xfrm>
            <a:off x="1259840" y="3284538"/>
            <a:ext cx="6289675" cy="1046162"/>
          </a:xfrm>
          <a:prstGeom prst="rect">
            <a:avLst/>
          </a:prstGeom>
          <a:noFill/>
          <a:ln w="6350">
            <a:noFill/>
          </a:ln>
        </p:spPr>
      </p:pic>
      <p:pic>
        <p:nvPicPr>
          <p:cNvPr id="12293" name="Picture 7" descr="http://img.blog.csdn.net/20151007224931630"/>
          <p:cNvPicPr>
            <a:picLocks noChangeAspect="1"/>
          </p:cNvPicPr>
          <p:nvPr/>
        </p:nvPicPr>
        <p:blipFill>
          <a:blip r:embed="rId2"/>
          <a:stretch>
            <a:fillRect/>
          </a:stretch>
        </p:blipFill>
        <p:spPr>
          <a:xfrm>
            <a:off x="1435100" y="4330700"/>
            <a:ext cx="5939790" cy="2229485"/>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4339" name="Rectangle 2"/>
          <p:cNvSpPr>
            <a:spLocks noGrp="1"/>
          </p:cNvSpPr>
          <p:nvPr>
            <p:ph type="ctrTitle"/>
          </p:nvPr>
        </p:nvSpPr>
        <p:spPr>
          <a:xfrm>
            <a:off x="762000" y="762000"/>
            <a:ext cx="79248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327688" name="Text Box 8"/>
          <p:cNvSpPr txBox="1"/>
          <p:nvPr/>
        </p:nvSpPr>
        <p:spPr>
          <a:xfrm>
            <a:off x="685800" y="1628775"/>
            <a:ext cx="7620000" cy="178371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用队列式(</a:t>
            </a:r>
            <a:r>
              <a:rPr lang="en-US" altLang="zh-CN" sz="2000" dirty="0">
                <a:latin typeface="楷体_GB2312" pitchFamily="49" charset="-122"/>
                <a:ea typeface="楷体_GB2312" pitchFamily="49" charset="-122"/>
              </a:rPr>
              <a:t>FIFO)</a:t>
            </a:r>
            <a:r>
              <a:rPr lang="zh-CN" altLang="en-US" sz="2000" dirty="0">
                <a:latin typeface="楷体_GB2312" pitchFamily="49" charset="-122"/>
                <a:ea typeface="楷体_GB2312" pitchFamily="49" charset="-122"/>
              </a:rPr>
              <a:t>分支限界法。</a:t>
            </a:r>
            <a:endParaRPr lang="en-US" altLang="zh-CN" sz="2000" dirty="0">
              <a:latin typeface="楷体_GB2312" pitchFamily="49" charset="-122"/>
              <a:ea typeface="楷体_GB2312" pitchFamily="49" charset="-122"/>
            </a:endParaRPr>
          </a:p>
          <a:p>
            <a:pPr marL="0" lvl="0" indent="0" eaLnBrk="1" hangingPunct="1">
              <a:spcBef>
                <a:spcPct val="50000"/>
              </a:spcBef>
              <a:buNone/>
            </a:pPr>
            <a:r>
              <a:rPr lang="zh-CN" altLang="en-US" sz="2000" dirty="0">
                <a:latin typeface="楷体_GB2312" pitchFamily="49" charset="-122"/>
                <a:ea typeface="楷体_GB2312" pitchFamily="49" charset="-122"/>
              </a:rPr>
              <a:t>取出结点</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，它有</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个子树。结点</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沿边</a:t>
            </a:r>
            <a:r>
              <a:rPr lang="en-US" altLang="zh-CN" sz="2000" dirty="0">
                <a:latin typeface="楷体_GB2312" pitchFamily="49" charset="-122"/>
                <a:ea typeface="楷体_GB2312" pitchFamily="49" charset="-122"/>
              </a:rPr>
              <a:t>u</a:t>
            </a:r>
            <a:r>
              <a:rPr lang="zh-CN" altLang="en-US" sz="2000" dirty="0">
                <a:latin typeface="楷体_GB2312" pitchFamily="49" charset="-122"/>
                <a:ea typeface="楷体_GB2312" pitchFamily="49" charset="-122"/>
              </a:rPr>
              <a:t>扩展到</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时，路径长度为</a:t>
            </a:r>
            <a:r>
              <a:rPr lang="en-US" altLang="zh-CN" sz="2000" dirty="0">
                <a:latin typeface="楷体_GB2312" pitchFamily="49" charset="-122"/>
                <a:ea typeface="楷体_GB2312" pitchFamily="49" charset="-122"/>
              </a:rPr>
              <a:t>5</a:t>
            </a:r>
            <a:r>
              <a:rPr lang="zh-CN" altLang="en-US" sz="2000" dirty="0">
                <a:latin typeface="楷体_GB2312" pitchFamily="49" charset="-122"/>
                <a:ea typeface="楷体_GB2312" pitchFamily="49" charset="-122"/>
              </a:rPr>
              <a:t>，而结点</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的当前路径为</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，没有得到优化，该子树被剪掉。结点</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沿边</a:t>
            </a:r>
            <a:r>
              <a:rPr lang="en-US" altLang="zh-CN" sz="2000" dirty="0">
                <a:latin typeface="楷体_GB2312" pitchFamily="49" charset="-122"/>
                <a:ea typeface="楷体_GB2312" pitchFamily="49" charset="-122"/>
              </a:rPr>
              <a:t>d</a:t>
            </a:r>
            <a:r>
              <a:rPr lang="zh-CN" altLang="en-US" sz="2000" dirty="0">
                <a:latin typeface="楷体_GB2312" pitchFamily="49" charset="-122"/>
                <a:ea typeface="楷体_GB2312" pitchFamily="49" charset="-122"/>
              </a:rPr>
              <a:t>扩展节点</a:t>
            </a:r>
            <a:r>
              <a:rPr lang="en-US" altLang="zh-CN" sz="2000" dirty="0">
                <a:latin typeface="楷体_GB2312" pitchFamily="49" charset="-122"/>
                <a:ea typeface="楷体_GB2312" pitchFamily="49" charset="-122"/>
              </a:rPr>
              <a:t>5</a:t>
            </a:r>
            <a:r>
              <a:rPr lang="zh-CN" altLang="en-US" sz="2000" dirty="0">
                <a:latin typeface="楷体_GB2312" pitchFamily="49" charset="-122"/>
                <a:ea typeface="楷体_GB2312" pitchFamily="49" charset="-122"/>
              </a:rPr>
              <a:t>时，路径长度为</a:t>
            </a:r>
            <a:r>
              <a:rPr lang="en-US" altLang="zh-CN" sz="2000" dirty="0">
                <a:latin typeface="楷体_GB2312" pitchFamily="49" charset="-122"/>
                <a:ea typeface="楷体_GB2312" pitchFamily="49" charset="-122"/>
              </a:rPr>
              <a:t>9</a:t>
            </a:r>
            <a:r>
              <a:rPr lang="zh-CN" altLang="en-US" sz="2000" dirty="0">
                <a:latin typeface="楷体_GB2312" pitchFamily="49" charset="-122"/>
                <a:ea typeface="楷体_GB2312" pitchFamily="49" charset="-122"/>
              </a:rPr>
              <a:t>。结点</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沿边</a:t>
            </a:r>
            <a:r>
              <a:rPr lang="en-US" altLang="zh-CN" sz="2000" dirty="0">
                <a:latin typeface="楷体_GB2312" pitchFamily="49" charset="-122"/>
                <a:ea typeface="楷体_GB2312" pitchFamily="49" charset="-122"/>
              </a:rPr>
              <a:t>e</a:t>
            </a:r>
            <a:r>
              <a:rPr lang="zh-CN" altLang="en-US" sz="2000" dirty="0">
                <a:latin typeface="楷体_GB2312" pitchFamily="49" charset="-122"/>
                <a:ea typeface="楷体_GB2312" pitchFamily="49" charset="-122"/>
              </a:rPr>
              <a:t>扩展节点</a:t>
            </a:r>
            <a:r>
              <a:rPr lang="en-US" altLang="zh-CN" sz="2000" dirty="0">
                <a:latin typeface="楷体_GB2312" pitchFamily="49" charset="-122"/>
                <a:ea typeface="楷体_GB2312" pitchFamily="49" charset="-122"/>
              </a:rPr>
              <a:t>6</a:t>
            </a:r>
            <a:r>
              <a:rPr lang="zh-CN" altLang="en-US" sz="2000" dirty="0">
                <a:latin typeface="楷体_GB2312" pitchFamily="49" charset="-122"/>
                <a:ea typeface="楷体_GB2312" pitchFamily="49" charset="-122"/>
              </a:rPr>
              <a:t>时，路径长度为</a:t>
            </a:r>
            <a:r>
              <a:rPr lang="en-US" altLang="zh-CN" sz="2000" dirty="0">
                <a:latin typeface="楷体_GB2312" pitchFamily="49" charset="-122"/>
                <a:ea typeface="楷体_GB2312" pitchFamily="49" charset="-122"/>
              </a:rPr>
              <a:t>9</a:t>
            </a:r>
            <a:r>
              <a:rPr lang="zh-CN" altLang="en-US" sz="2000" dirty="0">
                <a:latin typeface="楷体_GB2312" pitchFamily="49" charset="-122"/>
                <a:ea typeface="楷体_GB2312" pitchFamily="49" charset="-122"/>
              </a:rPr>
              <a:t>。将他们加入优先队列</a:t>
            </a:r>
            <a:endParaRPr lang="zh-CN" altLang="en-US" sz="2000" dirty="0">
              <a:latin typeface="楷体_GB2312" pitchFamily="49" charset="-122"/>
              <a:ea typeface="楷体_GB2312" pitchFamily="49" charset="-122"/>
            </a:endParaRPr>
          </a:p>
        </p:txBody>
      </p:sp>
      <p:sp>
        <p:nvSpPr>
          <p:cNvPr id="14341"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14342" name="Picture 2"/>
          <p:cNvPicPr>
            <a:picLocks noChangeAspect="1"/>
          </p:cNvPicPr>
          <p:nvPr/>
        </p:nvPicPr>
        <p:blipFill>
          <a:blip r:embed="rId1"/>
          <a:stretch>
            <a:fillRect/>
          </a:stretch>
        </p:blipFill>
        <p:spPr>
          <a:xfrm>
            <a:off x="827088" y="3357245"/>
            <a:ext cx="7405687" cy="968375"/>
          </a:xfrm>
          <a:prstGeom prst="rect">
            <a:avLst/>
          </a:prstGeom>
          <a:noFill/>
          <a:ln w="6350">
            <a:noFill/>
          </a:ln>
        </p:spPr>
      </p:pic>
      <p:pic>
        <p:nvPicPr>
          <p:cNvPr id="12293" name="Picture 7" descr="http://img.blog.csdn.net/20151007224931630"/>
          <p:cNvPicPr>
            <a:picLocks noChangeAspect="1"/>
          </p:cNvPicPr>
          <p:nvPr/>
        </p:nvPicPr>
        <p:blipFill>
          <a:blip r:embed="rId2"/>
          <a:stretch>
            <a:fillRect/>
          </a:stretch>
        </p:blipFill>
        <p:spPr>
          <a:xfrm>
            <a:off x="827405" y="4325620"/>
            <a:ext cx="6840855" cy="2567305"/>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6" descr="blue055"/>
          <p:cNvSpPr>
            <a:spLocks noGrp="1"/>
          </p:cNvSpPr>
          <p:nvPr>
            <p:ph type="title"/>
          </p:nvPr>
        </p:nvSpPr>
        <p:spPr/>
        <p:txBody>
          <a:bodyPr vert="horz" wrap="square" lIns="91440" tIns="45720" rIns="91440" bIns="45720" anchor="ctr" anchorCtr="0"/>
          <a:p>
            <a:r>
              <a:rPr lang="zh-CN" altLang="en-US" dirty="0"/>
              <a:t>什么是分支限界法</a:t>
            </a:r>
            <a:endParaRPr lang="zh-CN" altLang="en-US" dirty="0"/>
          </a:p>
        </p:txBody>
      </p:sp>
      <p:sp>
        <p:nvSpPr>
          <p:cNvPr id="5123" name="Rectangle 7"/>
          <p:cNvSpPr>
            <a:spLocks noGrp="1"/>
          </p:cNvSpPr>
          <p:nvPr>
            <p:ph idx="1"/>
          </p:nvPr>
        </p:nvSpPr>
        <p:spPr/>
        <p:txBody>
          <a:bodyPr vert="horz" wrap="square" lIns="91440" tIns="45720" rIns="91440" bIns="45720" anchor="t" anchorCtr="0"/>
          <a:p>
            <a:pPr algn="just"/>
            <a:r>
              <a:rPr lang="zh-CN" altLang="en-US" sz="2800" dirty="0"/>
              <a:t>采用广度优先产生状态空间树的结点，并使用剪枝函数的方法称为</a:t>
            </a:r>
            <a:r>
              <a:rPr lang="zh-CN" altLang="en-US" sz="2800" dirty="0">
                <a:solidFill>
                  <a:srgbClr val="FF0000"/>
                </a:solidFill>
              </a:rPr>
              <a:t>分</a:t>
            </a:r>
            <a:r>
              <a:rPr lang="zh-CN" altLang="en-US" sz="2800" dirty="0">
                <a:solidFill>
                  <a:srgbClr val="FF0000"/>
                </a:solidFill>
                <a:sym typeface="+mn-ea"/>
              </a:rPr>
              <a:t>支</a:t>
            </a:r>
            <a:r>
              <a:rPr lang="zh-CN" altLang="en-US" sz="2800" dirty="0">
                <a:solidFill>
                  <a:srgbClr val="FF0000"/>
                </a:solidFill>
              </a:rPr>
              <a:t>限界法</a:t>
            </a:r>
            <a:r>
              <a:rPr lang="zh-CN" altLang="en-US" sz="2800" dirty="0"/>
              <a:t>。</a:t>
            </a:r>
            <a:endParaRPr lang="zh-CN" altLang="en-US" sz="2800" dirty="0"/>
          </a:p>
          <a:p>
            <a:pPr lvl="1" algn="just"/>
            <a:r>
              <a:rPr lang="zh-CN" altLang="en-US" dirty="0"/>
              <a:t>所谓“</a:t>
            </a:r>
            <a:r>
              <a:rPr lang="zh-CN" altLang="en-US" dirty="0">
                <a:solidFill>
                  <a:srgbClr val="FF0000"/>
                </a:solidFill>
              </a:rPr>
              <a:t>分支</a:t>
            </a:r>
            <a:r>
              <a:rPr lang="zh-CN" altLang="en-US" dirty="0"/>
              <a:t>”是采用广度优先的策略，依次生成扩展结点的所有分支（即：儿子结点）。</a:t>
            </a:r>
            <a:endParaRPr lang="zh-CN" altLang="en-US" dirty="0"/>
          </a:p>
          <a:p>
            <a:pPr lvl="1" algn="just"/>
            <a:r>
              <a:rPr lang="zh-CN" altLang="en-US" dirty="0"/>
              <a:t>所谓“</a:t>
            </a:r>
            <a:r>
              <a:rPr lang="zh-CN" altLang="en-US" dirty="0">
                <a:solidFill>
                  <a:srgbClr val="FF0000"/>
                </a:solidFill>
              </a:rPr>
              <a:t>限界</a:t>
            </a:r>
            <a:r>
              <a:rPr lang="zh-CN" altLang="en-US" dirty="0"/>
              <a:t>”是在结点扩展过程中，计算结点的上界（或下界），边搜索边减掉搜索树的某些分支，从而提高搜索效率</a:t>
            </a:r>
            <a:endParaRPr lang="en-US" altLang="zh-CN" dirty="0"/>
          </a:p>
        </p:txBody>
      </p:sp>
    </p:spTree>
  </p:cSld>
  <p:clrMapOvr>
    <a:masterClrMapping/>
  </p:clrMapOvr>
  <p:transition>
    <p:blinds/>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5363" name="Rectangle 2"/>
          <p:cNvSpPr>
            <a:spLocks noGrp="1"/>
          </p:cNvSpPr>
          <p:nvPr>
            <p:ph type="ctrTitle"/>
          </p:nvPr>
        </p:nvSpPr>
        <p:spPr>
          <a:xfrm>
            <a:off x="762000" y="762000"/>
            <a:ext cx="79248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327688" name="Text Box 8"/>
          <p:cNvSpPr txBox="1"/>
          <p:nvPr/>
        </p:nvSpPr>
        <p:spPr>
          <a:xfrm>
            <a:off x="683895" y="1844675"/>
            <a:ext cx="7620000" cy="14763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用队列式(</a:t>
            </a:r>
            <a:r>
              <a:rPr lang="en-US" altLang="zh-CN" sz="2000" dirty="0">
                <a:latin typeface="楷体_GB2312" pitchFamily="49" charset="-122"/>
                <a:ea typeface="楷体_GB2312" pitchFamily="49" charset="-122"/>
              </a:rPr>
              <a:t>FIFO)</a:t>
            </a:r>
            <a:r>
              <a:rPr lang="zh-CN" altLang="en-US" sz="2000" dirty="0">
                <a:latin typeface="楷体_GB2312" pitchFamily="49" charset="-122"/>
                <a:ea typeface="楷体_GB2312" pitchFamily="49" charset="-122"/>
              </a:rPr>
              <a:t>分支限界法。</a:t>
            </a:r>
            <a:endParaRPr lang="en-US" altLang="zh-CN" sz="2000" dirty="0">
              <a:latin typeface="楷体_GB2312" pitchFamily="49" charset="-122"/>
              <a:ea typeface="楷体_GB2312" pitchFamily="49" charset="-122"/>
            </a:endParaRPr>
          </a:p>
          <a:p>
            <a:pPr marL="0" lvl="0" indent="0" eaLnBrk="1" hangingPunct="1">
              <a:spcBef>
                <a:spcPct val="50000"/>
              </a:spcBef>
              <a:buNone/>
            </a:pPr>
            <a:r>
              <a:rPr lang="zh-CN" altLang="en-US" sz="2000" dirty="0">
                <a:latin typeface="楷体_GB2312" pitchFamily="49" charset="-122"/>
                <a:ea typeface="楷体_GB2312" pitchFamily="49" charset="-122"/>
              </a:rPr>
              <a:t>取出头结点</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，它有</a:t>
            </a:r>
            <a:r>
              <a:rPr lang="en-US" altLang="zh-CN" sz="2000" dirty="0">
                <a:latin typeface="楷体_GB2312" pitchFamily="49" charset="-122"/>
                <a:ea typeface="楷体_GB2312" pitchFamily="49" charset="-122"/>
              </a:rPr>
              <a:t>2</a:t>
            </a:r>
            <a:r>
              <a:rPr lang="zh-CN" altLang="en-US" sz="2000" dirty="0">
                <a:latin typeface="楷体_GB2312" pitchFamily="49" charset="-122"/>
                <a:ea typeface="楷体_GB2312" pitchFamily="49" charset="-122"/>
              </a:rPr>
              <a:t>个子树。结点</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沿</a:t>
            </a:r>
            <a:r>
              <a:rPr lang="en-US" altLang="zh-CN" sz="2000" dirty="0">
                <a:latin typeface="楷体_GB2312" pitchFamily="49" charset="-122"/>
                <a:ea typeface="楷体_GB2312" pitchFamily="49" charset="-122"/>
              </a:rPr>
              <a:t>f</a:t>
            </a:r>
            <a:r>
              <a:rPr lang="zh-CN" altLang="en-US" sz="2000" dirty="0">
                <a:latin typeface="楷体_GB2312" pitchFamily="49" charset="-122"/>
                <a:ea typeface="楷体_GB2312" pitchFamily="49" charset="-122"/>
              </a:rPr>
              <a:t>边扩展到结点</a:t>
            </a:r>
            <a:r>
              <a:rPr lang="en-US" altLang="zh-CN" sz="2000" dirty="0">
                <a:latin typeface="楷体_GB2312" pitchFamily="49" charset="-122"/>
                <a:ea typeface="楷体_GB2312" pitchFamily="49" charset="-122"/>
              </a:rPr>
              <a:t>6</a:t>
            </a:r>
            <a:r>
              <a:rPr lang="zh-CN" altLang="en-US" sz="2000" dirty="0">
                <a:latin typeface="楷体_GB2312" pitchFamily="49" charset="-122"/>
                <a:ea typeface="楷体_GB2312" pitchFamily="49" charset="-122"/>
              </a:rPr>
              <a:t>时，该路径长度为</a:t>
            </a:r>
            <a:r>
              <a:rPr lang="en-US" altLang="zh-CN" sz="2000" dirty="0">
                <a:latin typeface="楷体_GB2312" pitchFamily="49" charset="-122"/>
                <a:ea typeface="楷体_GB2312" pitchFamily="49" charset="-122"/>
              </a:rPr>
              <a:t>12</a:t>
            </a:r>
            <a:r>
              <a:rPr lang="zh-CN" altLang="en-US" sz="2000" dirty="0">
                <a:latin typeface="楷体_GB2312" pitchFamily="49" charset="-122"/>
                <a:ea typeface="楷体_GB2312" pitchFamily="49" charset="-122"/>
              </a:rPr>
              <a:t>，而结点</a:t>
            </a:r>
            <a:r>
              <a:rPr lang="en-US" altLang="zh-CN" sz="2000" dirty="0">
                <a:latin typeface="楷体_GB2312" pitchFamily="49" charset="-122"/>
                <a:ea typeface="楷体_GB2312" pitchFamily="49" charset="-122"/>
              </a:rPr>
              <a:t>6</a:t>
            </a:r>
            <a:r>
              <a:rPr lang="zh-CN" altLang="en-US" sz="2000" dirty="0">
                <a:latin typeface="楷体_GB2312" pitchFamily="49" charset="-122"/>
                <a:ea typeface="楷体_GB2312" pitchFamily="49" charset="-122"/>
              </a:rPr>
              <a:t>的当前路径为</a:t>
            </a:r>
            <a:r>
              <a:rPr lang="en-US" altLang="zh-CN" sz="2000" dirty="0">
                <a:latin typeface="楷体_GB2312" pitchFamily="49" charset="-122"/>
                <a:ea typeface="楷体_GB2312" pitchFamily="49" charset="-122"/>
              </a:rPr>
              <a:t>4</a:t>
            </a:r>
            <a:r>
              <a:rPr lang="zh-CN" altLang="en-US" sz="2000" dirty="0">
                <a:latin typeface="楷体_GB2312" pitchFamily="49" charset="-122"/>
                <a:ea typeface="楷体_GB2312" pitchFamily="49" charset="-122"/>
              </a:rPr>
              <a:t>，该路径没有被优化，该子树被剪枝。结点</a:t>
            </a:r>
            <a:r>
              <a:rPr lang="en-US" altLang="zh-CN" sz="2000" dirty="0">
                <a:latin typeface="楷体_GB2312" pitchFamily="49" charset="-122"/>
                <a:ea typeface="楷体_GB2312" pitchFamily="49" charset="-122"/>
              </a:rPr>
              <a:t>3</a:t>
            </a:r>
            <a:r>
              <a:rPr lang="zh-CN" altLang="en-US" sz="2000" dirty="0">
                <a:latin typeface="楷体_GB2312" pitchFamily="49" charset="-122"/>
                <a:ea typeface="楷体_GB2312" pitchFamily="49" charset="-122"/>
              </a:rPr>
              <a:t>沿</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扩展到</a:t>
            </a:r>
            <a:r>
              <a:rPr lang="en-US" altLang="zh-CN" sz="2000" dirty="0">
                <a:latin typeface="楷体_GB2312" pitchFamily="49" charset="-122"/>
                <a:ea typeface="楷体_GB2312" pitchFamily="49" charset="-122"/>
              </a:rPr>
              <a:t>7</a:t>
            </a:r>
            <a:r>
              <a:rPr lang="zh-CN" altLang="en-US" sz="2000" dirty="0">
                <a:latin typeface="楷体_GB2312" pitchFamily="49" charset="-122"/>
                <a:ea typeface="楷体_GB2312" pitchFamily="49" charset="-122"/>
              </a:rPr>
              <a:t>时，该路径长度为</a:t>
            </a:r>
            <a:r>
              <a:rPr lang="en-US" altLang="zh-CN" sz="2000" dirty="0">
                <a:latin typeface="楷体_GB2312" pitchFamily="49" charset="-122"/>
                <a:ea typeface="楷体_GB2312" pitchFamily="49" charset="-122"/>
              </a:rPr>
              <a:t>5</a:t>
            </a:r>
            <a:r>
              <a:rPr lang="zh-CN" altLang="en-US" sz="2000" dirty="0">
                <a:latin typeface="楷体_GB2312" pitchFamily="49" charset="-122"/>
                <a:ea typeface="楷体_GB2312" pitchFamily="49" charset="-122"/>
              </a:rPr>
              <a:t>，将</a:t>
            </a:r>
            <a:r>
              <a:rPr lang="en-US" altLang="zh-CN" sz="2000" dirty="0">
                <a:latin typeface="楷体_GB2312" pitchFamily="49" charset="-122"/>
                <a:ea typeface="楷体_GB2312" pitchFamily="49" charset="-122"/>
              </a:rPr>
              <a:t>7</a:t>
            </a:r>
            <a:r>
              <a:rPr lang="zh-CN" altLang="en-US" sz="2000" dirty="0">
                <a:latin typeface="楷体_GB2312" pitchFamily="49" charset="-122"/>
                <a:ea typeface="楷体_GB2312" pitchFamily="49" charset="-122"/>
              </a:rPr>
              <a:t>加入到优先队列。</a:t>
            </a:r>
            <a:endParaRPr lang="zh-CN" altLang="en-US" sz="2000" dirty="0">
              <a:latin typeface="楷体_GB2312" pitchFamily="49" charset="-122"/>
              <a:ea typeface="楷体_GB2312" pitchFamily="49" charset="-122"/>
            </a:endParaRPr>
          </a:p>
        </p:txBody>
      </p:sp>
      <p:sp>
        <p:nvSpPr>
          <p:cNvPr id="15365"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15366" name="Picture 2"/>
          <p:cNvPicPr>
            <a:picLocks noChangeAspect="1"/>
          </p:cNvPicPr>
          <p:nvPr/>
        </p:nvPicPr>
        <p:blipFill>
          <a:blip r:embed="rId1"/>
          <a:stretch>
            <a:fillRect/>
          </a:stretch>
        </p:blipFill>
        <p:spPr>
          <a:xfrm>
            <a:off x="971233" y="3284855"/>
            <a:ext cx="7056437" cy="839788"/>
          </a:xfrm>
          <a:prstGeom prst="rect">
            <a:avLst/>
          </a:prstGeom>
          <a:noFill/>
          <a:ln w="6350">
            <a:noFill/>
          </a:ln>
        </p:spPr>
      </p:pic>
      <p:pic>
        <p:nvPicPr>
          <p:cNvPr id="12293" name="Picture 7" descr="http://img.blog.csdn.net/20151007224931630"/>
          <p:cNvPicPr>
            <a:picLocks noChangeAspect="1"/>
          </p:cNvPicPr>
          <p:nvPr/>
        </p:nvPicPr>
        <p:blipFill>
          <a:blip r:embed="rId2"/>
          <a:stretch>
            <a:fillRect/>
          </a:stretch>
        </p:blipFill>
        <p:spPr>
          <a:xfrm>
            <a:off x="1115695" y="4220845"/>
            <a:ext cx="6579870" cy="2469515"/>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6387" name="Rectangle 2"/>
          <p:cNvSpPr>
            <a:spLocks noGrp="1"/>
          </p:cNvSpPr>
          <p:nvPr>
            <p:ph type="ctrTitle"/>
          </p:nvPr>
        </p:nvSpPr>
        <p:spPr>
          <a:xfrm>
            <a:off x="762000" y="762000"/>
            <a:ext cx="79248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327688" name="Text Box 8"/>
          <p:cNvSpPr txBox="1"/>
          <p:nvPr/>
        </p:nvSpPr>
        <p:spPr>
          <a:xfrm>
            <a:off x="685800" y="1981200"/>
            <a:ext cx="7620000" cy="8620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用队列式(</a:t>
            </a:r>
            <a:r>
              <a:rPr lang="en-US" altLang="zh-CN" sz="2000" dirty="0">
                <a:latin typeface="楷体_GB2312" pitchFamily="49" charset="-122"/>
                <a:ea typeface="楷体_GB2312" pitchFamily="49" charset="-122"/>
              </a:rPr>
              <a:t>FIFO)</a:t>
            </a:r>
            <a:r>
              <a:rPr lang="zh-CN" altLang="en-US" sz="2000" dirty="0">
                <a:latin typeface="楷体_GB2312" pitchFamily="49" charset="-122"/>
                <a:ea typeface="楷体_GB2312" pitchFamily="49" charset="-122"/>
              </a:rPr>
              <a:t>分支限界法。</a:t>
            </a:r>
            <a:endParaRPr lang="en-US" altLang="zh-CN" sz="2000" dirty="0">
              <a:latin typeface="楷体_GB2312" pitchFamily="49" charset="-122"/>
              <a:ea typeface="楷体_GB2312" pitchFamily="49" charset="-122"/>
            </a:endParaRPr>
          </a:p>
          <a:p>
            <a:pPr marL="0" lvl="0" indent="0" eaLnBrk="1" hangingPunct="1">
              <a:spcBef>
                <a:spcPct val="50000"/>
              </a:spcBef>
              <a:buNone/>
            </a:pPr>
            <a:r>
              <a:rPr lang="zh-CN" altLang="en-US" sz="2000" dirty="0">
                <a:latin typeface="楷体_GB2312" pitchFamily="49" charset="-122"/>
                <a:ea typeface="楷体_GB2312" pitchFamily="49" charset="-122"/>
              </a:rPr>
              <a:t>重复上面操作直到队列为空。</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到各个结点的最短路径。</a:t>
            </a:r>
            <a:endParaRPr lang="zh-CN" altLang="en-US" sz="2000" dirty="0">
              <a:latin typeface="楷体_GB2312" pitchFamily="49" charset="-122"/>
              <a:ea typeface="楷体_GB2312" pitchFamily="49" charset="-122"/>
            </a:endParaRPr>
          </a:p>
        </p:txBody>
      </p:sp>
      <p:sp>
        <p:nvSpPr>
          <p:cNvPr id="16389"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16390" name="Picture 2"/>
          <p:cNvPicPr>
            <a:picLocks noChangeAspect="1"/>
          </p:cNvPicPr>
          <p:nvPr>
            <p:custDataLst>
              <p:tags r:id="rId1"/>
            </p:custDataLst>
          </p:nvPr>
        </p:nvPicPr>
        <p:blipFill>
          <a:blip r:embed="rId2"/>
          <a:stretch>
            <a:fillRect/>
          </a:stretch>
        </p:blipFill>
        <p:spPr>
          <a:xfrm>
            <a:off x="2047875" y="2849563"/>
            <a:ext cx="4895850" cy="3587750"/>
          </a:xfrm>
          <a:prstGeom prst="rect">
            <a:avLst/>
          </a:prstGeom>
          <a:noFill/>
          <a:ln w="6350">
            <a:noFill/>
          </a:ln>
        </p:spPr>
      </p:pic>
      <p:pic>
        <p:nvPicPr>
          <p:cNvPr id="12293" name="Picture 7" descr="http://img.blog.csdn.net/20151007224931630"/>
          <p:cNvPicPr>
            <a:picLocks noChangeAspect="1"/>
          </p:cNvPicPr>
          <p:nvPr>
            <p:custDataLst>
              <p:tags r:id="rId3"/>
            </p:custDataLst>
          </p:nvPr>
        </p:nvPicPr>
        <p:blipFill>
          <a:blip r:embed="rId4"/>
          <a:stretch>
            <a:fillRect/>
          </a:stretch>
        </p:blipFill>
        <p:spPr>
          <a:xfrm>
            <a:off x="4436745" y="332740"/>
            <a:ext cx="4707255" cy="1766570"/>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3"/>
                                        </p:tgtEl>
                                        <p:attrNameLst>
                                          <p:attrName>style.visibility</p:attrName>
                                        </p:attrNameLst>
                                      </p:cBhvr>
                                      <p:to>
                                        <p:strVal val="visible"/>
                                      </p:to>
                                    </p:set>
                                    <p:anim calcmode="lin" valueType="num">
                                      <p:cBhvr additive="base">
                                        <p:cTn id="13" dur="500" fill="hold"/>
                                        <p:tgtEl>
                                          <p:spTgt spid="12293"/>
                                        </p:tgtEl>
                                        <p:attrNameLst>
                                          <p:attrName>ppt_x</p:attrName>
                                        </p:attrNameLst>
                                      </p:cBhvr>
                                      <p:tavLst>
                                        <p:tav tm="0">
                                          <p:val>
                                            <p:strVal val="#ppt_x"/>
                                          </p:val>
                                        </p:tav>
                                        <p:tav tm="100000">
                                          <p:val>
                                            <p:strVal val="#ppt_x"/>
                                          </p:val>
                                        </p:tav>
                                      </p:tavLst>
                                    </p:anim>
                                    <p:anim calcmode="lin" valueType="num">
                                      <p:cBhvr additive="base">
                                        <p:cTn id="14"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7411" name="Rectangle 2"/>
          <p:cNvSpPr>
            <a:spLocks noGrp="1"/>
          </p:cNvSpPr>
          <p:nvPr>
            <p:ph type="ctrTitle"/>
          </p:nvPr>
        </p:nvSpPr>
        <p:spPr>
          <a:xfrm>
            <a:off x="762000" y="762000"/>
            <a:ext cx="79248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327688" name="Text Box 8"/>
          <p:cNvSpPr txBox="1"/>
          <p:nvPr/>
        </p:nvSpPr>
        <p:spPr>
          <a:xfrm>
            <a:off x="685800" y="1981200"/>
            <a:ext cx="7620000" cy="10064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下图是用优先队列式分支限界法解有向图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的单源最短路径问题产生的解空间树。其中，每一个结点旁边的数字表示该结点所对应的当前路长。</a:t>
            </a:r>
            <a:endParaRPr lang="zh-CN" altLang="en-US" sz="2000" dirty="0">
              <a:latin typeface="楷体_GB2312" pitchFamily="49" charset="-122"/>
              <a:ea typeface="楷体_GB2312" pitchFamily="49" charset="-122"/>
            </a:endParaRPr>
          </a:p>
        </p:txBody>
      </p:sp>
      <p:sp>
        <p:nvSpPr>
          <p:cNvPr id="17413"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327689" name="Picture 9" descr="t620"/>
          <p:cNvPicPr>
            <a:picLocks noChangeAspect="1"/>
          </p:cNvPicPr>
          <p:nvPr/>
        </p:nvPicPr>
        <p:blipFill>
          <a:blip r:embed="rId1"/>
          <a:stretch>
            <a:fillRect/>
          </a:stretch>
        </p:blipFill>
        <p:spPr>
          <a:xfrm>
            <a:off x="1600200" y="3124200"/>
            <a:ext cx="5410200" cy="2743200"/>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689"/>
                                        </p:tgtEl>
                                        <p:attrNameLst>
                                          <p:attrName>style.visibility</p:attrName>
                                        </p:attrNameLst>
                                      </p:cBhvr>
                                      <p:to>
                                        <p:strVal val="visible"/>
                                      </p:to>
                                    </p:set>
                                    <p:anim calcmode="lin" valueType="num">
                                      <p:cBhvr additive="base">
                                        <p:cTn id="13" dur="500" fill="hold"/>
                                        <p:tgtEl>
                                          <p:spTgt spid="327689"/>
                                        </p:tgtEl>
                                        <p:attrNameLst>
                                          <p:attrName>ppt_x</p:attrName>
                                        </p:attrNameLst>
                                      </p:cBhvr>
                                      <p:tavLst>
                                        <p:tav tm="0">
                                          <p:val>
                                            <p:strVal val="#ppt_x"/>
                                          </p:val>
                                        </p:tav>
                                        <p:tav tm="100000">
                                          <p:val>
                                            <p:strVal val="#ppt_x"/>
                                          </p:val>
                                        </p:tav>
                                      </p:tavLst>
                                    </p:anim>
                                    <p:anim calcmode="lin" valueType="num">
                                      <p:cBhvr additive="base">
                                        <p:cTn id="14" dur="500" fill="hold"/>
                                        <p:tgtEl>
                                          <p:spTgt spid="3276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19459" name="Rectangle 2"/>
          <p:cNvSpPr>
            <a:spLocks noGrp="1"/>
          </p:cNvSpPr>
          <p:nvPr>
            <p:ph type="title"/>
          </p:nvPr>
        </p:nvSpPr>
        <p:spPr/>
        <p:txBody>
          <a:bodyPr vert="horz" wrap="square" lIns="91440" tIns="45720" rIns="91440" bIns="45720" anchor="ctr" anchorCtr="0"/>
          <a:p>
            <a:pPr eaLnBrk="1" hangingPunct="1"/>
            <a:r>
              <a:rPr lang="zh-CN" altLang="en-US" sz="4800" dirty="0"/>
              <a:t>6.2	单源最短路径问题</a:t>
            </a:r>
            <a:endParaRPr lang="zh-CN" altLang="en-US" sz="4800" dirty="0"/>
          </a:p>
        </p:txBody>
      </p:sp>
      <p:sp>
        <p:nvSpPr>
          <p:cNvPr id="19460" name="Rectangle 3"/>
          <p:cNvSpPr>
            <a:spLocks noGrp="1"/>
          </p:cNvSpPr>
          <p:nvPr>
            <p:ph idx="1"/>
          </p:nvPr>
        </p:nvSpPr>
        <p:spPr/>
        <p:txBody>
          <a:bodyPr vert="horz" wrap="square" lIns="91440" tIns="45720" rIns="91440" bIns="45720" anchor="t" anchorCtr="0"/>
          <a:p>
            <a:pPr eaLnBrk="1" hangingPunct="1">
              <a:buNone/>
            </a:pPr>
            <a:r>
              <a:rPr lang="zh-CN" altLang="en-US" dirty="0">
                <a:solidFill>
                  <a:schemeClr val="accent2"/>
                </a:solidFill>
                <a:ea typeface="黑体" panose="02010609060101010101" pitchFamily="2" charset="-122"/>
              </a:rPr>
              <a:t>2. 算法思想</a:t>
            </a:r>
            <a:endParaRPr lang="zh-CN" altLang="en-US" dirty="0">
              <a:solidFill>
                <a:schemeClr val="accent2"/>
              </a:solidFill>
              <a:ea typeface="黑体" panose="0201060906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解单源最短路径问题的优先队列式分支限界法用一极小堆来存储活结点表。其优先级是结点所对应的当前路长。</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算法从图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的源顶点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和空优先队列开始。结点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被扩展后，它的儿子结点被依次插入堆中。此后，算法从堆中取出具有最小当前路长的结点作为当前扩展结点，并依次检查与当前扩展结点相邻的所有顶点。如果从当前扩展结点</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到顶点</a:t>
            </a:r>
            <a:r>
              <a:rPr lang="en-US" altLang="zh-CN" sz="2000" dirty="0">
                <a:latin typeface="楷体_GB2312" pitchFamily="49" charset="-122"/>
                <a:ea typeface="楷体_GB2312" pitchFamily="49" charset="-122"/>
              </a:rPr>
              <a:t>j</a:t>
            </a:r>
            <a:r>
              <a:rPr lang="zh-CN" altLang="en-US" sz="2000" dirty="0">
                <a:latin typeface="楷体_GB2312" pitchFamily="49" charset="-122"/>
                <a:ea typeface="楷体_GB2312" pitchFamily="49" charset="-122"/>
              </a:rPr>
              <a:t>有边可达，且从源出发，途经顶点</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再到顶点</a:t>
            </a:r>
            <a:r>
              <a:rPr lang="en-US" altLang="zh-CN" sz="2000" dirty="0">
                <a:latin typeface="楷体_GB2312" pitchFamily="49" charset="-122"/>
                <a:ea typeface="楷体_GB2312" pitchFamily="49" charset="-122"/>
              </a:rPr>
              <a:t>j</a:t>
            </a:r>
            <a:r>
              <a:rPr lang="zh-CN" altLang="en-US" sz="2000" dirty="0">
                <a:latin typeface="楷体_GB2312" pitchFamily="49" charset="-122"/>
                <a:ea typeface="楷体_GB2312" pitchFamily="49" charset="-122"/>
              </a:rPr>
              <a:t>的所相应的路径的长度小于当前最优路径长度，则将该顶点作为活结点插入到活结点优先队列中。这个结点的扩展过程一直继续到活结点优先队列为空时为止。</a:t>
            </a:r>
            <a:endParaRPr lang="zh-CN" altLang="en-US" sz="2000" dirty="0">
              <a:latin typeface="楷体_GB2312" pitchFamily="49" charset="-122"/>
              <a:ea typeface="楷体_GB2312" pitchFamily="49" charset="-122"/>
            </a:endParaRPr>
          </a:p>
          <a:p>
            <a:pPr eaLnBrk="1" hangingPunct="1">
              <a:buNone/>
            </a:pPr>
            <a:endParaRPr lang="zh-CN" altLang="en-US" dirty="0">
              <a:solidFill>
                <a:schemeClr val="accent2"/>
              </a:solidFill>
              <a:ea typeface="黑体" panose="02010609060101010101" pitchFamily="2" charset="-122"/>
            </a:endParaRPr>
          </a:p>
        </p:txBody>
      </p:sp>
    </p:spTree>
  </p:cSld>
  <p:clrMapOvr>
    <a:masterClrMapping/>
  </p:clrMapOvr>
  <p:transition>
    <p:blinds/>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27688" name="Text Box 8"/>
          <p:cNvSpPr txBox="1"/>
          <p:nvPr/>
        </p:nvSpPr>
        <p:spPr>
          <a:xfrm>
            <a:off x="685800" y="1981200"/>
            <a:ext cx="7620000" cy="4000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a:t>
            </a:r>
            <a:endParaRPr lang="zh-CN" altLang="en-US" sz="2000" dirty="0">
              <a:latin typeface="楷体_GB2312" pitchFamily="49" charset="-122"/>
              <a:ea typeface="楷体_GB2312" pitchFamily="49" charset="-122"/>
            </a:endParaRPr>
          </a:p>
        </p:txBody>
      </p:sp>
      <p:sp>
        <p:nvSpPr>
          <p:cNvPr id="18436" name="Rectangle 10"/>
          <p:cNvSpPr/>
          <p:nvPr/>
        </p:nvSpPr>
        <p:spPr>
          <a:xfrm>
            <a:off x="2905125" y="2524125"/>
            <a:ext cx="9144000" cy="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pic>
        <p:nvPicPr>
          <p:cNvPr id="18437" name="Picture 2" descr="http://img.blog.csdn.net/20150522190231417?watermark/2/text/aHR0cDovL2Jsb2cuY3Nkbi5uZXQvdTAxNDAzNDQ5Nw==/font/5a6L5L2T/fontsize/400/fill/I0JBQkFCMA==/dissolve/70/gravity/Center"/>
          <p:cNvPicPr>
            <a:picLocks noChangeAspect="1"/>
          </p:cNvPicPr>
          <p:nvPr/>
        </p:nvPicPr>
        <p:blipFill>
          <a:blip r:embed="rId1"/>
          <a:stretch>
            <a:fillRect/>
          </a:stretch>
        </p:blipFill>
        <p:spPr>
          <a:xfrm>
            <a:off x="35560" y="1268730"/>
            <a:ext cx="5819775" cy="5686425"/>
          </a:xfrm>
          <a:prstGeom prst="rect">
            <a:avLst/>
          </a:prstGeom>
          <a:noFill/>
          <a:ln w="9525">
            <a:noFill/>
          </a:ln>
        </p:spPr>
      </p:pic>
      <p:pic>
        <p:nvPicPr>
          <p:cNvPr id="12293" name="Picture 7" descr="http://img.blog.csdn.net/20151007224931630"/>
          <p:cNvPicPr>
            <a:picLocks noChangeAspect="1"/>
          </p:cNvPicPr>
          <p:nvPr/>
        </p:nvPicPr>
        <p:blipFill>
          <a:blip r:embed="rId2"/>
          <a:stretch>
            <a:fillRect/>
          </a:stretch>
        </p:blipFill>
        <p:spPr>
          <a:xfrm>
            <a:off x="3851910" y="260985"/>
            <a:ext cx="5219700" cy="1958975"/>
          </a:xfrm>
          <a:prstGeom prst="rect">
            <a:avLst/>
          </a:prstGeom>
          <a:noFill/>
          <a:ln w="9525">
            <a:noFill/>
          </a:ln>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7688"/>
                                        </p:tgtEl>
                                        <p:attrNameLst>
                                          <p:attrName>style.visibility</p:attrName>
                                        </p:attrNameLst>
                                      </p:cBhvr>
                                      <p:to>
                                        <p:strVal val="visible"/>
                                      </p:to>
                                    </p:set>
                                    <p:anim calcmode="lin" valueType="num">
                                      <p:cBhvr additive="base">
                                        <p:cTn id="7" dur="500" fill="hold"/>
                                        <p:tgtEl>
                                          <p:spTgt spid="327688"/>
                                        </p:tgtEl>
                                        <p:attrNameLst>
                                          <p:attrName>ppt_x</p:attrName>
                                        </p:attrNameLst>
                                      </p:cBhvr>
                                      <p:tavLst>
                                        <p:tav tm="0">
                                          <p:val>
                                            <p:strVal val="0-#ppt_w/2"/>
                                          </p:val>
                                        </p:tav>
                                        <p:tav tm="100000">
                                          <p:val>
                                            <p:strVal val="#ppt_x"/>
                                          </p:val>
                                        </p:tav>
                                      </p:tavLst>
                                    </p:anim>
                                    <p:anim calcmode="lin" valueType="num">
                                      <p:cBhvr additive="base">
                                        <p:cTn id="8" dur="500" fill="hold"/>
                                        <p:tgtEl>
                                          <p:spTgt spid="3276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3"/>
                                        </p:tgtEl>
                                        <p:attrNameLst>
                                          <p:attrName>style.visibility</p:attrName>
                                        </p:attrNameLst>
                                      </p:cBhvr>
                                      <p:to>
                                        <p:strVal val="visible"/>
                                      </p:to>
                                    </p:set>
                                    <p:anim calcmode="lin" valueType="num">
                                      <p:cBhvr additive="base">
                                        <p:cTn id="13" dur="500" fill="hold"/>
                                        <p:tgtEl>
                                          <p:spTgt spid="12293"/>
                                        </p:tgtEl>
                                        <p:attrNameLst>
                                          <p:attrName>ppt_x</p:attrName>
                                        </p:attrNameLst>
                                      </p:cBhvr>
                                      <p:tavLst>
                                        <p:tav tm="0">
                                          <p:val>
                                            <p:strVal val="#ppt_x"/>
                                          </p:val>
                                        </p:tav>
                                        <p:tav tm="100000">
                                          <p:val>
                                            <p:strVal val="#ppt_x"/>
                                          </p:val>
                                        </p:tav>
                                      </p:tavLst>
                                    </p:anim>
                                    <p:anim calcmode="lin" valueType="num">
                                      <p:cBhvr additive="base">
                                        <p:cTn id="14"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0483" name="Rectangle 2"/>
          <p:cNvSpPr>
            <a:spLocks noGrp="1"/>
          </p:cNvSpPr>
          <p:nvPr>
            <p:ph type="title"/>
          </p:nvPr>
        </p:nvSpPr>
        <p:spPr/>
        <p:txBody>
          <a:bodyPr vert="horz" wrap="square" lIns="91440" tIns="45720" rIns="91440" bIns="45720" anchor="ctr" anchorCtr="0"/>
          <a:p>
            <a:pPr eaLnBrk="1" hangingPunct="1"/>
            <a:r>
              <a:rPr lang="zh-CN" altLang="en-US" sz="4800" dirty="0"/>
              <a:t>6.2	单源最短路径问题</a:t>
            </a:r>
            <a:endParaRPr lang="zh-CN" altLang="en-US" sz="4800" dirty="0"/>
          </a:p>
        </p:txBody>
      </p:sp>
      <p:sp>
        <p:nvSpPr>
          <p:cNvPr id="20484"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3. 剪枝策略</a:t>
            </a:r>
            <a:endParaRPr lang="zh-CN" altLang="en-US" sz="1800" dirty="0">
              <a:solidFill>
                <a:schemeClr val="accent2"/>
              </a:solidFill>
              <a:latin typeface="Arial" panose="020B0604020202020204" pitchFamily="34" charset="0"/>
              <a:ea typeface="华文行楷" panose="02010800040101010101" pitchFamily="2" charset="-122"/>
            </a:endParaRPr>
          </a:p>
          <a:p>
            <a:pPr algn="just" eaLnBrk="1" hangingPunct="1">
              <a:spcBef>
                <a:spcPct val="50000"/>
              </a:spcBef>
              <a:buNone/>
            </a:pPr>
            <a:r>
              <a:rPr lang="zh-CN" altLang="en-US" sz="2000" dirty="0">
                <a:ea typeface="楷体_GB2312" pitchFamily="49" charset="-122"/>
              </a:rPr>
              <a:t>            在算法扩展结点的过程中，一旦发现一个结点的下界不小于当前找到的最短路长，则算法剪去以该结点为根的子树。</a:t>
            </a:r>
            <a:endParaRPr lang="zh-CN" altLang="en-US" sz="2000" dirty="0">
              <a:ea typeface="楷体_GB2312" pitchFamily="49" charset="-122"/>
            </a:endParaRPr>
          </a:p>
          <a:p>
            <a:pPr algn="just" eaLnBrk="1" hangingPunct="1">
              <a:spcBef>
                <a:spcPct val="50000"/>
              </a:spcBef>
              <a:buNone/>
            </a:pPr>
            <a:endParaRPr lang="zh-CN" altLang="en-US" sz="2000" dirty="0">
              <a:ea typeface="楷体_GB2312" pitchFamily="49" charset="-122"/>
            </a:endParaRPr>
          </a:p>
          <a:p>
            <a:pPr algn="just" eaLnBrk="1" hangingPunct="1">
              <a:spcBef>
                <a:spcPct val="50000"/>
              </a:spcBef>
              <a:buNone/>
            </a:pPr>
            <a:r>
              <a:rPr lang="zh-CN" altLang="en-US" sz="2000" dirty="0">
                <a:latin typeface="楷体_GB2312" pitchFamily="49" charset="-122"/>
                <a:ea typeface="楷体_GB2312" pitchFamily="49" charset="-122"/>
              </a:rPr>
              <a:t>       在算法中，利用结点间的控制关系进行剪枝。从源顶点</a:t>
            </a:r>
            <a:r>
              <a:rPr lang="en-US" altLang="zh-CN" sz="2000" dirty="0">
                <a:latin typeface="楷体_GB2312" pitchFamily="49" charset="-122"/>
                <a:ea typeface="楷体_GB2312" pitchFamily="49" charset="-122"/>
              </a:rPr>
              <a:t>s</a:t>
            </a:r>
            <a:r>
              <a:rPr lang="zh-CN" altLang="en-US" sz="2000" dirty="0">
                <a:latin typeface="楷体_GB2312" pitchFamily="49" charset="-122"/>
                <a:ea typeface="楷体_GB2312" pitchFamily="49" charset="-122"/>
              </a:rPr>
              <a:t>出发，2条不同路径到达图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的同一顶点。由于两条路径的路长不同，因此可以将路长长的路径所对应的树中的结点为根的子树剪去。 </a:t>
            </a:r>
            <a:endParaRPr lang="zh-CN" altLang="en-US" sz="2000"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blinds/>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1507" name="Rectangle 2"/>
          <p:cNvSpPr>
            <a:spLocks noGrp="1"/>
          </p:cNvSpPr>
          <p:nvPr>
            <p:ph type="ctrTitle"/>
          </p:nvPr>
        </p:nvSpPr>
        <p:spPr>
          <a:xfrm>
            <a:off x="685800" y="685800"/>
            <a:ext cx="7772400" cy="1143000"/>
          </a:xfrm>
        </p:spPr>
        <p:txBody>
          <a:bodyPr vert="horz" wrap="square" lIns="91440" tIns="45720" rIns="91440" bIns="45720" anchor="ctr" anchorCtr="0"/>
          <a:p>
            <a:pPr eaLnBrk="1" hangingPunct="1">
              <a:buClrTx/>
              <a:buSzTx/>
              <a:buFontTx/>
            </a:pPr>
            <a:r>
              <a:rPr lang="zh-CN" altLang="en-US" sz="4800" dirty="0"/>
              <a:t>6.2	单源最短路径问题</a:t>
            </a:r>
            <a:endParaRPr lang="zh-CN" altLang="en-US" sz="4800" dirty="0"/>
          </a:p>
        </p:txBody>
      </p:sp>
      <p:sp>
        <p:nvSpPr>
          <p:cNvPr id="289796" name="Text Box 4"/>
          <p:cNvSpPr txBox="1"/>
          <p:nvPr/>
        </p:nvSpPr>
        <p:spPr>
          <a:xfrm>
            <a:off x="457200" y="1752600"/>
            <a:ext cx="7848600" cy="476726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800" dirty="0">
                <a:solidFill>
                  <a:schemeClr val="accent2"/>
                </a:solidFill>
                <a:cs typeface="Times New Roman" panose="02020603050405020304" pitchFamily="18" charset="0"/>
              </a:rPr>
              <a:t> </a:t>
            </a:r>
            <a:r>
              <a:rPr lang="en-US" altLang="zh-CN" sz="1600" dirty="0">
                <a:solidFill>
                  <a:schemeClr val="accent2"/>
                </a:solidFill>
                <a:cs typeface="Times New Roman" panose="02020603050405020304" pitchFamily="18" charset="0"/>
              </a:rPr>
              <a:t>while (true)</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      </a:t>
            </a:r>
            <a:r>
              <a:rPr lang="en-US" altLang="zh-CN" sz="1600" dirty="0">
                <a:cs typeface="Times New Roman" panose="02020603050405020304" pitchFamily="18" charset="0"/>
              </a:rPr>
              <a:t>// </a:t>
            </a:r>
            <a:r>
              <a:rPr lang="zh-CN" altLang="en-US" sz="1600" dirty="0">
                <a:latin typeface="宋体" panose="02010600030101010101" pitchFamily="2" charset="-122"/>
                <a:cs typeface="Times New Roman" panose="02020603050405020304" pitchFamily="18" charset="0"/>
              </a:rPr>
              <a:t>搜索问题的解空间</a:t>
            </a:r>
            <a:endParaRPr lang="zh-CN" altLang="en-US" sz="1600" dirty="0">
              <a:cs typeface="Times New Roman" panose="02020603050405020304" pitchFamily="18" charset="0"/>
            </a:endParaRPr>
          </a:p>
          <a:p>
            <a:pPr marL="0" lvl="0" indent="0" algn="just" eaLnBrk="1" hangingPunct="1">
              <a:spcBef>
                <a:spcPct val="50000"/>
              </a:spcBef>
              <a:buNone/>
            </a:pPr>
            <a:r>
              <a:rPr lang="zh-CN" altLang="en-US" sz="1600" dirty="0">
                <a:solidFill>
                  <a:schemeClr val="accent2"/>
                </a:solidFill>
                <a:cs typeface="Times New Roman" panose="02020603050405020304" pitchFamily="18" charset="0"/>
              </a:rPr>
              <a:t>      </a:t>
            </a:r>
            <a:r>
              <a:rPr lang="en-US" altLang="zh-CN" sz="1600" dirty="0">
                <a:solidFill>
                  <a:schemeClr val="accent2"/>
                </a:solidFill>
                <a:cs typeface="Times New Roman" panose="02020603050405020304" pitchFamily="18" charset="0"/>
              </a:rPr>
              <a:t>for (int j=1;j&lt;=n;j++)</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if(a[enode.i][j] &lt; Float.MAX_VALUE  &amp;&amp;  enode.length+a[enode.i][j] &lt; dist[j])</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  </a:t>
            </a:r>
            <a:r>
              <a:rPr lang="en-US" altLang="zh-CN" sz="1600" dirty="0">
                <a:cs typeface="Times New Roman" panose="02020603050405020304" pitchFamily="18" charset="0"/>
              </a:rPr>
              <a:t>// </a:t>
            </a:r>
            <a:r>
              <a:rPr lang="zh-CN" altLang="en-US" sz="1600" dirty="0">
                <a:latin typeface="宋体" panose="02010600030101010101" pitchFamily="2" charset="-122"/>
              </a:rPr>
              <a:t>顶点</a:t>
            </a:r>
            <a:r>
              <a:rPr lang="en-US" altLang="zh-CN" sz="1600" dirty="0"/>
              <a:t>i</a:t>
            </a:r>
            <a:r>
              <a:rPr lang="zh-CN" altLang="en-US" sz="1600" dirty="0">
                <a:latin typeface="宋体" panose="02010600030101010101" pitchFamily="2" charset="-122"/>
              </a:rPr>
              <a:t>到顶点</a:t>
            </a:r>
            <a:r>
              <a:rPr lang="en-US" altLang="zh-CN" sz="1600" dirty="0"/>
              <a:t>j</a:t>
            </a:r>
            <a:r>
              <a:rPr lang="zh-CN" altLang="en-US" sz="1600" dirty="0">
                <a:latin typeface="宋体" panose="02010600030101010101" pitchFamily="2" charset="-122"/>
              </a:rPr>
              <a:t>可达，且满足控制约束</a:t>
            </a:r>
            <a:endParaRPr lang="zh-CN" altLang="en-US" sz="1600" dirty="0"/>
          </a:p>
          <a:p>
            <a:pPr marL="0" lvl="0" indent="0" algn="just" eaLnBrk="1" hangingPunct="1">
              <a:spcBef>
                <a:spcPct val="50000"/>
              </a:spcBef>
              <a:buNone/>
            </a:pPr>
            <a:r>
              <a:rPr lang="zh-CN" altLang="en-US" sz="1600" dirty="0">
                <a:solidFill>
                  <a:schemeClr val="accent2"/>
                </a:solidFill>
              </a:rPr>
              <a:t>           </a:t>
            </a:r>
            <a:r>
              <a:rPr lang="en-US" altLang="zh-CN" sz="1600" dirty="0">
                <a:solidFill>
                  <a:schemeClr val="accent2"/>
                </a:solidFill>
              </a:rPr>
              <a:t>dist[j]=enode.length+a[enode.i][j];</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p[j]=enode.i;</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HeapNode node = new HeapNode(j,dist[j]);</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heap.put(node);      </a:t>
            </a:r>
            <a:r>
              <a:rPr lang="en-US" altLang="zh-CN" sz="1600" dirty="0"/>
              <a:t>// </a:t>
            </a:r>
            <a:r>
              <a:rPr lang="zh-CN" altLang="en-US" sz="1600" dirty="0">
                <a:latin typeface="宋体" panose="02010600030101010101" pitchFamily="2" charset="-122"/>
              </a:rPr>
              <a:t>加入活结点优先队列</a:t>
            </a:r>
            <a:endParaRPr lang="zh-CN" altLang="en-US" sz="1600" dirty="0"/>
          </a:p>
          <a:p>
            <a:pPr marL="0" lvl="0" indent="0" algn="just" eaLnBrk="1" hangingPunct="1">
              <a:spcBef>
                <a:spcPct val="50000"/>
              </a:spcBef>
              <a:buNone/>
            </a:pPr>
            <a:r>
              <a:rPr lang="zh-CN" altLang="en-US" sz="1600" dirty="0">
                <a:solidFill>
                  <a:schemeClr val="accent2"/>
                </a:solidFill>
              </a:rPr>
              <a:t>         }</a:t>
            </a:r>
            <a:endParaRPr lang="zh-CN" altLang="en-US" sz="1600" dirty="0">
              <a:solidFill>
                <a:schemeClr val="accent2"/>
              </a:solidFill>
            </a:endParaRPr>
          </a:p>
          <a:p>
            <a:pPr marL="0" lvl="0" indent="0" algn="just" eaLnBrk="1" hangingPunct="1">
              <a:spcBef>
                <a:spcPct val="50000"/>
              </a:spcBef>
              <a:buNone/>
            </a:pPr>
            <a:r>
              <a:rPr lang="zh-CN" altLang="en-US" sz="1600" dirty="0">
                <a:solidFill>
                  <a:schemeClr val="accent2"/>
                </a:solidFill>
              </a:rPr>
              <a:t>       </a:t>
            </a:r>
            <a:r>
              <a:rPr lang="en-US" altLang="zh-CN" sz="1600" dirty="0">
                <a:solidFill>
                  <a:schemeClr val="accent2"/>
                </a:solidFill>
              </a:rPr>
              <a:t>if (heap.isEmpty()) break;</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else enode = (HeapNode) heap.removeMin();</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a:t>
            </a:r>
            <a:endParaRPr lang="zh-CN" altLang="en-US" sz="1600" dirty="0">
              <a:solidFill>
                <a:schemeClr val="accent2"/>
              </a:solidFill>
              <a:latin typeface="Arial" panose="020B0604020202020204" pitchFamily="34" charset="0"/>
              <a:ea typeface="华文行楷" panose="02010800040101010101" pitchFamily="2" charset="-122"/>
            </a:endParaRPr>
          </a:p>
        </p:txBody>
      </p:sp>
      <p:sp>
        <p:nvSpPr>
          <p:cNvPr id="289798" name="AutoShape 6"/>
          <p:cNvSpPr/>
          <p:nvPr/>
        </p:nvSpPr>
        <p:spPr>
          <a:xfrm>
            <a:off x="5334000" y="3429000"/>
            <a:ext cx="3048000" cy="1143000"/>
          </a:xfrm>
          <a:prstGeom prst="wedgeRoundRectCallout">
            <a:avLst>
              <a:gd name="adj1" fmla="val -72032"/>
              <a:gd name="adj2" fmla="val -63889"/>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顶点</a:t>
            </a:r>
            <a:r>
              <a:rPr lang="en-US" altLang="zh-CN" sz="2000" b="1" dirty="0">
                <a:solidFill>
                  <a:schemeClr val="accent2"/>
                </a:solidFill>
                <a:latin typeface="楷体_GB2312" pitchFamily="49" charset="-122"/>
                <a:ea typeface="楷体_GB2312" pitchFamily="49" charset="-122"/>
              </a:rPr>
              <a:t>I</a:t>
            </a:r>
            <a:r>
              <a:rPr lang="zh-CN" altLang="en-US" sz="2000" b="1" dirty="0">
                <a:solidFill>
                  <a:schemeClr val="accent2"/>
                </a:solidFill>
                <a:latin typeface="楷体_GB2312" pitchFamily="49" charset="-122"/>
                <a:ea typeface="楷体_GB2312" pitchFamily="49" charset="-122"/>
              </a:rPr>
              <a:t>和</a:t>
            </a:r>
            <a:r>
              <a:rPr lang="en-US" altLang="zh-CN" sz="2000" b="1" dirty="0">
                <a:solidFill>
                  <a:schemeClr val="accent2"/>
                </a:solidFill>
                <a:latin typeface="楷体_GB2312" pitchFamily="49" charset="-122"/>
                <a:ea typeface="楷体_GB2312" pitchFamily="49" charset="-122"/>
              </a:rPr>
              <a:t>j</a:t>
            </a:r>
            <a:r>
              <a:rPr lang="zh-CN" altLang="en-US" sz="2000" b="1" dirty="0">
                <a:solidFill>
                  <a:schemeClr val="accent2"/>
                </a:solidFill>
                <a:latin typeface="楷体_GB2312" pitchFamily="49" charset="-122"/>
                <a:ea typeface="楷体_GB2312" pitchFamily="49" charset="-122"/>
              </a:rPr>
              <a:t>间有边，且此路径长小于原先从原点到</a:t>
            </a:r>
            <a:r>
              <a:rPr lang="en-US" altLang="zh-CN" sz="2000" b="1" dirty="0">
                <a:solidFill>
                  <a:schemeClr val="accent2"/>
                </a:solidFill>
                <a:latin typeface="楷体_GB2312" pitchFamily="49" charset="-122"/>
                <a:ea typeface="楷体_GB2312" pitchFamily="49" charset="-122"/>
              </a:rPr>
              <a:t>j</a:t>
            </a:r>
            <a:r>
              <a:rPr lang="zh-CN" altLang="en-US" sz="2000" b="1" dirty="0">
                <a:solidFill>
                  <a:schemeClr val="accent2"/>
                </a:solidFill>
                <a:latin typeface="楷体_GB2312" pitchFamily="49" charset="-122"/>
                <a:ea typeface="楷体_GB2312" pitchFamily="49" charset="-122"/>
              </a:rPr>
              <a:t>的路径长 </a:t>
            </a:r>
            <a:endParaRPr lang="zh-CN" altLang="en-US" sz="2000" b="1" dirty="0">
              <a:solidFill>
                <a:schemeClr val="accent2"/>
              </a:solidFill>
              <a:latin typeface="楷体_GB2312" pitchFamily="49" charset="-122"/>
              <a:ea typeface="楷体_GB2312" pitchFamily="49" charset="-122"/>
            </a:endParaRPr>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 calcmode="lin" valueType="num">
                                      <p:cBhvr>
                                        <p:cTn id="7" dur="500" fill="hold"/>
                                        <p:tgtEl>
                                          <p:spTgt spid="289796"/>
                                        </p:tgtEl>
                                        <p:attrNameLst>
                                          <p:attrName>ppt_w</p:attrName>
                                        </p:attrNameLst>
                                      </p:cBhvr>
                                      <p:tavLst>
                                        <p:tav tm="0">
                                          <p:val>
                                            <p:fltVal val="0.000000"/>
                                          </p:val>
                                        </p:tav>
                                        <p:tav tm="100000">
                                          <p:val>
                                            <p:strVal val="#ppt_w"/>
                                          </p:val>
                                        </p:tav>
                                      </p:tavLst>
                                    </p:anim>
                                    <p:anim calcmode="lin" valueType="num">
                                      <p:cBhvr>
                                        <p:cTn id="8" dur="500" fill="hold"/>
                                        <p:tgtEl>
                                          <p:spTgt spid="28979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9798"/>
                                        </p:tgtEl>
                                        <p:attrNameLst>
                                          <p:attrName>style.visibility</p:attrName>
                                        </p:attrNameLst>
                                      </p:cBhvr>
                                      <p:to>
                                        <p:strVal val="visible"/>
                                      </p:to>
                                    </p:set>
                                    <p:anim calcmode="lin" valueType="num">
                                      <p:cBhvr additive="base">
                                        <p:cTn id="13" dur="500" fill="hold"/>
                                        <p:tgtEl>
                                          <p:spTgt spid="289798"/>
                                        </p:tgtEl>
                                        <p:attrNameLst>
                                          <p:attrName>ppt_x</p:attrName>
                                        </p:attrNameLst>
                                      </p:cBhvr>
                                      <p:tavLst>
                                        <p:tav tm="0">
                                          <p:val>
                                            <p:strVal val="#ppt_x"/>
                                          </p:val>
                                        </p:tav>
                                        <p:tav tm="100000">
                                          <p:val>
                                            <p:strVal val="#ppt_x"/>
                                          </p:val>
                                        </p:tav>
                                      </p:tavLst>
                                    </p:anim>
                                    <p:anim calcmode="lin" valueType="num">
                                      <p:cBhvr additive="base">
                                        <p:cTn id="14" dur="500" fill="hold"/>
                                        <p:tgtEl>
                                          <p:spTgt spid="289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p:bldP spid="28979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6"/>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9939" name="Rectangle 2"/>
          <p:cNvSpPr>
            <a:spLocks noGrp="1"/>
          </p:cNvSpPr>
          <p:nvPr>
            <p:ph type="title"/>
          </p:nvPr>
        </p:nvSpPr>
        <p:spPr/>
        <p:txBody>
          <a:bodyPr vert="horz" wrap="square" lIns="91440" tIns="45720" rIns="91440" bIns="45720" anchor="ctr" anchorCtr="0"/>
          <a:p>
            <a:pPr eaLnBrk="1" hangingPunct="1"/>
            <a:r>
              <a:rPr lang="zh-CN" altLang="en-US" dirty="0">
                <a:sym typeface="+mn-ea"/>
              </a:rPr>
              <a:t>6.2	单源最短路径问题</a:t>
            </a:r>
            <a:endParaRPr lang="zh-CN" altLang="en-US" dirty="0">
              <a:latin typeface="黑体" panose="02010609060101010101" pitchFamily="2" charset="-122"/>
              <a:ea typeface="黑体" panose="02010609060101010101" pitchFamily="2" charset="-122"/>
            </a:endParaRPr>
          </a:p>
        </p:txBody>
      </p:sp>
      <p:pic>
        <p:nvPicPr>
          <p:cNvPr id="39941" name="Picture 4" descr="t44"/>
          <p:cNvPicPr>
            <a:picLocks noChangeAspect="1"/>
          </p:cNvPicPr>
          <p:nvPr>
            <p:ph sz="half" idx="2"/>
          </p:nvPr>
        </p:nvPicPr>
        <p:blipFill>
          <a:blip r:embed="rId1"/>
          <a:srcRect/>
          <a:stretch>
            <a:fillRect/>
          </a:stretch>
        </p:blipFill>
        <p:spPr>
          <a:xfrm>
            <a:off x="3203893" y="2420620"/>
            <a:ext cx="3095625" cy="3182938"/>
          </a:xfrm>
        </p:spPr>
      </p:pic>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2531"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2532" name="Rectangle 3"/>
          <p:cNvSpPr>
            <a:spLocks noGrp="1"/>
          </p:cNvSpPr>
          <p:nvPr>
            <p:ph idx="1"/>
          </p:nvPr>
        </p:nvSpPr>
        <p:spPr>
          <a:xfrm>
            <a:off x="685800" y="1981200"/>
            <a:ext cx="7772400" cy="762000"/>
          </a:xfrm>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1. 问题描述</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
        <p:nvSpPr>
          <p:cNvPr id="338948" name="Text Box 4"/>
          <p:cNvSpPr txBox="1"/>
          <p:nvPr/>
        </p:nvSpPr>
        <p:spPr>
          <a:xfrm>
            <a:off x="838200" y="2819400"/>
            <a:ext cx="7696200" cy="8540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2000" dirty="0">
                <a:latin typeface="楷体_GB2312" pitchFamily="49" charset="-122"/>
                <a:ea typeface="楷体_GB2312" pitchFamily="49" charset="-122"/>
              </a:rPr>
              <a:t>有一批共个集装箱要装上2艘载重量分别为</a:t>
            </a:r>
            <a:r>
              <a:rPr lang="en-US" altLang="zh-CN" sz="2000" dirty="0">
                <a:latin typeface="楷体_GB2312" pitchFamily="49" charset="-122"/>
                <a:ea typeface="楷体_GB2312" pitchFamily="49" charset="-122"/>
              </a:rPr>
              <a:t>C1</a:t>
            </a:r>
            <a:r>
              <a:rPr lang="zh-CN" altLang="en-US" sz="2000" dirty="0">
                <a:latin typeface="楷体_GB2312" pitchFamily="49" charset="-122"/>
                <a:ea typeface="楷体_GB2312" pitchFamily="49" charset="-122"/>
              </a:rPr>
              <a:t>和</a:t>
            </a:r>
            <a:r>
              <a:rPr lang="en-US" altLang="zh-CN" sz="2000" dirty="0">
                <a:latin typeface="楷体_GB2312" pitchFamily="49" charset="-122"/>
                <a:ea typeface="楷体_GB2312" pitchFamily="49" charset="-122"/>
              </a:rPr>
              <a:t>C2</a:t>
            </a:r>
            <a:r>
              <a:rPr lang="zh-CN" altLang="en-US" sz="2000" dirty="0">
                <a:latin typeface="楷体_GB2312" pitchFamily="49" charset="-122"/>
                <a:ea typeface="楷体_GB2312" pitchFamily="49" charset="-122"/>
              </a:rPr>
              <a:t>的轮船，其中集</a:t>
            </a:r>
            <a:endParaRPr lang="zh-CN" altLang="en-US" sz="2000" dirty="0">
              <a:latin typeface="楷体_GB2312" pitchFamily="49" charset="-122"/>
              <a:ea typeface="楷体_GB2312" pitchFamily="49" charset="-122"/>
            </a:endParaRPr>
          </a:p>
          <a:p>
            <a:pPr marL="0" lvl="0" indent="0" algn="just" eaLnBrk="1" hangingPunct="1">
              <a:spcBef>
                <a:spcPct val="50000"/>
              </a:spcBef>
              <a:buNone/>
            </a:pPr>
            <a:r>
              <a:rPr lang="zh-CN" altLang="en-US" sz="2000" dirty="0">
                <a:latin typeface="楷体_GB2312" pitchFamily="49" charset="-122"/>
                <a:ea typeface="楷体_GB2312" pitchFamily="49" charset="-122"/>
              </a:rPr>
              <a:t>装箱</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的重量为</a:t>
            </a:r>
            <a:r>
              <a:rPr lang="en-US" altLang="zh-CN" sz="2000" dirty="0">
                <a:latin typeface="楷体_GB2312" pitchFamily="49" charset="-122"/>
                <a:ea typeface="楷体_GB2312" pitchFamily="49" charset="-122"/>
              </a:rPr>
              <a:t>Wi，</a:t>
            </a:r>
            <a:r>
              <a:rPr lang="zh-CN" altLang="en-US" sz="2000" dirty="0">
                <a:latin typeface="楷体_GB2312" pitchFamily="49" charset="-122"/>
                <a:ea typeface="楷体_GB2312" pitchFamily="49" charset="-122"/>
              </a:rPr>
              <a:t>且</a:t>
            </a:r>
            <a:endParaRPr lang="zh-CN" altLang="en-US" sz="2000" dirty="0">
              <a:latin typeface="楷体_GB2312" pitchFamily="49" charset="-122"/>
              <a:ea typeface="楷体_GB2312" pitchFamily="49" charset="-122"/>
            </a:endParaRPr>
          </a:p>
        </p:txBody>
      </p:sp>
      <p:graphicFrame>
        <p:nvGraphicFramePr>
          <p:cNvPr id="338949" name="Object 5"/>
          <p:cNvGraphicFramePr>
            <a:graphicFrameLocks noChangeAspect="1"/>
          </p:cNvGraphicFramePr>
          <p:nvPr/>
        </p:nvGraphicFramePr>
        <p:xfrm>
          <a:off x="3848100" y="3200400"/>
          <a:ext cx="1447800" cy="762000"/>
        </p:xfrm>
        <a:graphic>
          <a:graphicData uri="http://schemas.openxmlformats.org/presentationml/2006/ole">
            <mc:AlternateContent xmlns:mc="http://schemas.openxmlformats.org/markup-compatibility/2006">
              <mc:Choice xmlns:v="urn:schemas-microsoft-com:vml" Requires="v">
                <p:oleObj spid="_x0000_s3076" name="" r:id="rId1" imgW="927100" imgH="431800" progId="Equation.3">
                  <p:embed/>
                </p:oleObj>
              </mc:Choice>
              <mc:Fallback>
                <p:oleObj name="" r:id="rId1" imgW="927100" imgH="431800" progId="Equation.3">
                  <p:embed/>
                  <p:pic>
                    <p:nvPicPr>
                      <p:cNvPr id="0" name="图片 3075"/>
                      <p:cNvPicPr/>
                      <p:nvPr/>
                    </p:nvPicPr>
                    <p:blipFill>
                      <a:blip r:embed="rId2"/>
                      <a:stretch>
                        <a:fillRect/>
                      </a:stretch>
                    </p:blipFill>
                    <p:spPr>
                      <a:xfrm>
                        <a:off x="3848100" y="3200400"/>
                        <a:ext cx="1447800" cy="762000"/>
                      </a:xfrm>
                      <a:prstGeom prst="rect">
                        <a:avLst/>
                      </a:prstGeom>
                      <a:noFill/>
                      <a:ln w="38100">
                        <a:noFill/>
                        <a:miter/>
                      </a:ln>
                    </p:spPr>
                  </p:pic>
                </p:oleObj>
              </mc:Fallback>
            </mc:AlternateContent>
          </a:graphicData>
        </a:graphic>
      </p:graphicFrame>
      <p:sp>
        <p:nvSpPr>
          <p:cNvPr id="338950" name="Text Box 6"/>
          <p:cNvSpPr txBox="1"/>
          <p:nvPr/>
        </p:nvSpPr>
        <p:spPr>
          <a:xfrm>
            <a:off x="838200" y="3962400"/>
            <a:ext cx="7696200" cy="7016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装载问题要求确定是否有一个合理的装载方案可将这个集装箱装上这2艘轮船。如果有，找出一种装载方案。 </a:t>
            </a:r>
            <a:endParaRPr lang="zh-CN" altLang="en-US" sz="2000" dirty="0">
              <a:latin typeface="楷体_GB2312" pitchFamily="49" charset="-122"/>
              <a:ea typeface="楷体_GB2312" pitchFamily="49" charset="-122"/>
            </a:endParaRPr>
          </a:p>
        </p:txBody>
      </p:sp>
      <p:sp>
        <p:nvSpPr>
          <p:cNvPr id="338951" name="Text Box 7"/>
          <p:cNvSpPr txBox="1"/>
          <p:nvPr/>
        </p:nvSpPr>
        <p:spPr>
          <a:xfrm>
            <a:off x="838200" y="4876800"/>
            <a:ext cx="7696200" cy="16160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2000" dirty="0">
                <a:latin typeface="楷体_GB2312" pitchFamily="49" charset="-122"/>
                <a:ea typeface="楷体_GB2312" pitchFamily="49" charset="-122"/>
              </a:rPr>
              <a:t>容易证明：如果一个给定装载问题有解，则采用下面的策略可得到最优装载方案。 </a:t>
            </a:r>
            <a:endParaRPr lang="zh-CN" altLang="en-US" sz="2000" dirty="0">
              <a:latin typeface="楷体_GB2312" pitchFamily="49" charset="-122"/>
              <a:ea typeface="楷体_GB2312" pitchFamily="49" charset="-122"/>
            </a:endParaRPr>
          </a:p>
          <a:p>
            <a:pPr marL="0" lvl="0" indent="0" algn="just" eaLnBrk="1" hangingPunct="1">
              <a:spcBef>
                <a:spcPct val="50000"/>
              </a:spcBef>
              <a:buNone/>
            </a:pPr>
            <a:r>
              <a:rPr lang="zh-CN" altLang="en-US" sz="2000" dirty="0">
                <a:latin typeface="楷体_GB2312" pitchFamily="49" charset="-122"/>
                <a:ea typeface="楷体_GB2312" pitchFamily="49" charset="-122"/>
              </a:rPr>
              <a:t>(1)首先将第一艘轮船尽可能装满；</a:t>
            </a:r>
            <a:endParaRPr lang="zh-CN" altLang="en-US" sz="2000" dirty="0">
              <a:latin typeface="楷体_GB2312" pitchFamily="49" charset="-122"/>
              <a:ea typeface="楷体_GB2312" pitchFamily="49" charset="-122"/>
            </a:endParaRPr>
          </a:p>
          <a:p>
            <a:pPr marL="0" lvl="0" indent="0" algn="just" eaLnBrk="1" hangingPunct="1">
              <a:spcBef>
                <a:spcPct val="50000"/>
              </a:spcBef>
              <a:buNone/>
            </a:pPr>
            <a:r>
              <a:rPr lang="zh-CN" altLang="en-US" sz="2000" dirty="0">
                <a:latin typeface="楷体_GB2312" pitchFamily="49" charset="-122"/>
                <a:ea typeface="楷体_GB2312" pitchFamily="49" charset="-122"/>
              </a:rPr>
              <a:t>(2)将剩余的集装箱装上第二艘轮船。 </a:t>
            </a:r>
            <a:endParaRPr lang="zh-CN" altLang="en-US" sz="2000" dirty="0">
              <a:latin typeface="楷体_GB2312" pitchFamily="49" charset="-122"/>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8948"/>
                                        </p:tgtEl>
                                        <p:attrNameLst>
                                          <p:attrName>style.visibility</p:attrName>
                                        </p:attrNameLst>
                                      </p:cBhvr>
                                      <p:to>
                                        <p:strVal val="visible"/>
                                      </p:to>
                                    </p:set>
                                    <p:anim calcmode="lin" valueType="num">
                                      <p:cBhvr additive="base">
                                        <p:cTn id="7" dur="500" fill="hold"/>
                                        <p:tgtEl>
                                          <p:spTgt spid="338948"/>
                                        </p:tgtEl>
                                        <p:attrNameLst>
                                          <p:attrName>ppt_x</p:attrName>
                                        </p:attrNameLst>
                                      </p:cBhvr>
                                      <p:tavLst>
                                        <p:tav tm="0">
                                          <p:val>
                                            <p:strVal val="0-#ppt_w/2"/>
                                          </p:val>
                                        </p:tav>
                                        <p:tav tm="100000">
                                          <p:val>
                                            <p:strVal val="#ppt_x"/>
                                          </p:val>
                                        </p:tav>
                                      </p:tavLst>
                                    </p:anim>
                                    <p:anim calcmode="lin" valueType="num">
                                      <p:cBhvr additive="base">
                                        <p:cTn id="8" dur="500" fill="hold"/>
                                        <p:tgtEl>
                                          <p:spTgt spid="3389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8949"/>
                                        </p:tgtEl>
                                        <p:attrNameLst>
                                          <p:attrName>style.visibility</p:attrName>
                                        </p:attrNameLst>
                                      </p:cBhvr>
                                      <p:to>
                                        <p:strVal val="visible"/>
                                      </p:to>
                                    </p:set>
                                    <p:anim calcmode="lin" valueType="num">
                                      <p:cBhvr additive="base">
                                        <p:cTn id="13" dur="500" fill="hold"/>
                                        <p:tgtEl>
                                          <p:spTgt spid="338949"/>
                                        </p:tgtEl>
                                        <p:attrNameLst>
                                          <p:attrName>ppt_x</p:attrName>
                                        </p:attrNameLst>
                                      </p:cBhvr>
                                      <p:tavLst>
                                        <p:tav tm="0">
                                          <p:val>
                                            <p:strVal val="0-#ppt_w/2"/>
                                          </p:val>
                                        </p:tav>
                                        <p:tav tm="100000">
                                          <p:val>
                                            <p:strVal val="#ppt_x"/>
                                          </p:val>
                                        </p:tav>
                                      </p:tavLst>
                                    </p:anim>
                                    <p:anim calcmode="lin" valueType="num">
                                      <p:cBhvr additive="base">
                                        <p:cTn id="14" dur="500" fill="hold"/>
                                        <p:tgtEl>
                                          <p:spTgt spid="3389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38950"/>
                                        </p:tgtEl>
                                        <p:attrNameLst>
                                          <p:attrName>style.visibility</p:attrName>
                                        </p:attrNameLst>
                                      </p:cBhvr>
                                      <p:to>
                                        <p:strVal val="visible"/>
                                      </p:to>
                                    </p:set>
                                    <p:animEffect transition="in" filter="checkerboard(across)">
                                      <p:cBhvr>
                                        <p:cTn id="19" dur="500"/>
                                        <p:tgtEl>
                                          <p:spTgt spid="338950"/>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5" fill="hold" grpId="0" nodeType="clickEffect">
                                  <p:stCondLst>
                                    <p:cond delay="0"/>
                                  </p:stCondLst>
                                  <p:childTnLst>
                                    <p:set>
                                      <p:cBhvr>
                                        <p:cTn id="23" dur="1" fill="hold">
                                          <p:stCondLst>
                                            <p:cond delay="0"/>
                                          </p:stCondLst>
                                        </p:cTn>
                                        <p:tgtEl>
                                          <p:spTgt spid="338951"/>
                                        </p:tgtEl>
                                        <p:attrNameLst>
                                          <p:attrName>style.visibility</p:attrName>
                                        </p:attrNameLst>
                                      </p:cBhvr>
                                      <p:to>
                                        <p:strVal val="visible"/>
                                      </p:to>
                                    </p:set>
                                    <p:animEffect transition="in" filter="checkerboard(down)">
                                      <p:cBhvr>
                                        <p:cTn id="24" dur="500"/>
                                        <p:tgtEl>
                                          <p:spTgt spid="338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p:bldP spid="338950" grpId="0"/>
      <p:bldP spid="3389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3555"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3556"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2. 队列式分支限界法</a:t>
            </a:r>
            <a:endParaRPr lang="zh-CN" altLang="en-US" dirty="0">
              <a:solidFill>
                <a:schemeClr val="accent2"/>
              </a:solidFill>
              <a:ea typeface="黑体" panose="02010609060101010101" pitchFamily="2" charset="-122"/>
            </a:endParaRPr>
          </a:p>
          <a:p>
            <a:pPr algn="just" eaLnBrk="1" hangingPunct="1">
              <a:spcBef>
                <a:spcPct val="50000"/>
              </a:spcBef>
              <a:buNone/>
            </a:pPr>
            <a:r>
              <a:rPr lang="zh-CN" altLang="en-US" sz="2000" dirty="0">
                <a:latin typeface="楷体_GB2312" pitchFamily="49" charset="-122"/>
                <a:ea typeface="楷体_GB2312" pitchFamily="49" charset="-122"/>
              </a:rPr>
              <a:t>      在算法的</a:t>
            </a:r>
            <a:r>
              <a:rPr lang="en-US" altLang="zh-CN" sz="2000" dirty="0">
                <a:latin typeface="楷体_GB2312" pitchFamily="49" charset="-122"/>
                <a:ea typeface="楷体_GB2312" pitchFamily="49" charset="-122"/>
              </a:rPr>
              <a:t>while</a:t>
            </a:r>
            <a:r>
              <a:rPr lang="zh-CN" altLang="en-US" sz="2000" dirty="0">
                <a:latin typeface="楷体_GB2312" pitchFamily="49" charset="-122"/>
                <a:ea typeface="楷体_GB2312" pitchFamily="49" charset="-122"/>
              </a:rPr>
              <a:t>循环中，首先检测当前扩展结点的左儿子结点是否为可行结点。如果是则将其加入到活结点队列中。然后将其右儿子结点加入到活结点队列中(右儿子结点一定是可行结点)。2个儿子结点都产生后，当前扩展结点被舍弃。</a:t>
            </a:r>
            <a:endParaRPr lang="zh-CN" altLang="en-US" sz="2000" dirty="0">
              <a:latin typeface="楷体_GB2312" pitchFamily="49" charset="-122"/>
              <a:ea typeface="楷体_GB2312" pitchFamily="49" charset="-122"/>
            </a:endParaRPr>
          </a:p>
          <a:p>
            <a:pPr algn="just" eaLnBrk="1" hangingPunct="1">
              <a:spcBef>
                <a:spcPct val="50000"/>
              </a:spcBef>
              <a:buNone/>
            </a:pPr>
            <a:r>
              <a:rPr lang="zh-CN" altLang="en-US" sz="2000" dirty="0">
                <a:latin typeface="楷体_GB2312" pitchFamily="49" charset="-122"/>
                <a:ea typeface="楷体_GB2312" pitchFamily="49" charset="-122"/>
              </a:rPr>
              <a:t>    活结点队列中的队首元素被取出作为当前扩展结点，由于队列中每一层结点之后都有一个尾部标记-1，故在取队首元素时，活结点队列一定不空。当取出的元素是-1时，再判断当前队列是否为空。如果队列非空，则将尾部标记-1加入活结点队列，算法开始处理下一层的活结点。</a:t>
            </a:r>
            <a:endParaRPr lang="zh-CN" altLang="en-US" sz="2000" dirty="0">
              <a:latin typeface="楷体_GB2312" pitchFamily="49" charset="-122"/>
              <a:ea typeface="楷体_GB2312" pitchFamily="49" charset="-122"/>
            </a:endParaRPr>
          </a:p>
          <a:p>
            <a:pPr eaLnBrk="1" hangingPunct="1">
              <a:spcBef>
                <a:spcPct val="50000"/>
              </a:spcBef>
              <a:buNone/>
            </a:pP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6147" name="Rectangle 2"/>
          <p:cNvSpPr>
            <a:spLocks noGrp="1"/>
          </p:cNvSpPr>
          <p:nvPr>
            <p:ph type="title"/>
          </p:nvPr>
        </p:nvSpPr>
        <p:spPr/>
        <p:txBody>
          <a:bodyPr vert="horz" wrap="square" lIns="91440" tIns="45720" rIns="91440" bIns="45720" anchor="ctr" anchorCtr="0"/>
          <a:p>
            <a:pPr eaLnBrk="1" hangingPunct="1"/>
            <a:r>
              <a:rPr lang="zh-CN" altLang="en-US" sz="4800" dirty="0"/>
              <a:t>6.1	分支限界法的基本思想</a:t>
            </a:r>
            <a:endParaRPr lang="zh-CN" altLang="en-US" sz="4800" dirty="0"/>
          </a:p>
        </p:txBody>
      </p:sp>
      <p:sp>
        <p:nvSpPr>
          <p:cNvPr id="6148" name="Rectangle 3"/>
          <p:cNvSpPr>
            <a:spLocks noGrp="1"/>
          </p:cNvSpPr>
          <p:nvPr>
            <p:ph idx="1"/>
          </p:nvPr>
        </p:nvSpPr>
        <p:spPr>
          <a:xfrm>
            <a:off x="685800" y="1981200"/>
            <a:ext cx="7772400" cy="4419600"/>
          </a:xfrm>
        </p:spPr>
        <p:txBody>
          <a:bodyPr vert="horz" wrap="square" lIns="91440" tIns="45720" rIns="91440" bIns="45720" anchor="t" anchorCtr="0"/>
          <a:p>
            <a:pPr eaLnBrk="1" hangingPunct="1">
              <a:buNone/>
            </a:pPr>
            <a:r>
              <a:rPr lang="zh-CN" altLang="en-US" dirty="0">
                <a:solidFill>
                  <a:schemeClr val="accent2"/>
                </a:solidFill>
                <a:ea typeface="黑体" panose="02010609060101010101" pitchFamily="2" charset="-122"/>
              </a:rPr>
              <a:t>2. 分支限界法基本思想</a:t>
            </a:r>
            <a:endParaRPr lang="zh-CN" altLang="en-US" dirty="0">
              <a:solidFill>
                <a:schemeClr val="accent2"/>
              </a:solidFill>
              <a:ea typeface="黑体" panose="0201060906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分支限界法常以广度优先或以最小耗费（最大效益）优先的方式搜索问题的解空间树。</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在分支限界法中，每一个活结点只有一次机会成为扩展结点。活结点一旦成为扩展结点，就一次性产生其所有儿子结点。在这些儿子结点中，导致不可行解或导致非最优解的儿子结点被舍弃，其余儿子结点被加入活结点表中。</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此后，从活结点表中取下一结点成为当前扩展结点，并重复上述结点扩展过程。这个过程一直持续到找到所需的解或活结点表为空时为止。 </a:t>
            </a:r>
            <a:endParaRPr lang="zh-CN" altLang="en-US" sz="2000" dirty="0">
              <a:latin typeface="楷体_GB2312" pitchFamily="49" charset="-122"/>
              <a:ea typeface="楷体_GB2312" pitchFamily="49" charset="-122"/>
            </a:endParaRPr>
          </a:p>
          <a:p>
            <a:pPr eaLnBrk="1" hangingPunct="1"/>
            <a:endParaRPr lang="zh-CN" altLang="en-US" dirty="0">
              <a:solidFill>
                <a:schemeClr val="accent2"/>
              </a:solidFill>
              <a:ea typeface="黑体" panose="02010609060101010101" pitchFamily="2" charset="-122"/>
            </a:endParaRPr>
          </a:p>
        </p:txBody>
      </p:sp>
    </p:spTree>
  </p:cSld>
  <p:clrMapOvr>
    <a:masterClrMapping/>
  </p:clrMapOvr>
  <p:transition>
    <p:blind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6.3 装载问题</a:t>
            </a:r>
            <a:endParaRPr lang="zh-CN" altLang="en-US"/>
          </a:p>
        </p:txBody>
      </p:sp>
      <p:sp>
        <p:nvSpPr>
          <p:cNvPr id="3" name="内容占位符 2"/>
          <p:cNvSpPr>
            <a:spLocks noGrp="1"/>
          </p:cNvSpPr>
          <p:nvPr>
            <p:ph idx="1"/>
          </p:nvPr>
        </p:nvSpPr>
        <p:spPr/>
        <p:txBody>
          <a:bodyPr/>
          <a:p>
            <a:r>
              <a:rPr lang="zh-CN" altLang="en-US"/>
              <a:t>队列式分支限界法</a:t>
            </a:r>
            <a:endParaRPr lang="zh-CN" altLang="en-US"/>
          </a:p>
          <a:p>
            <a:r>
              <a:rPr lang="zh-CN" altLang="en-US" sz="2400"/>
              <a:t>解装载问题的队列式分支限界法仅求出所要求的最优值，稍后进一步构造最优解。</a:t>
            </a:r>
            <a:endParaRPr lang="zh-CN" altLang="en-US" sz="2400"/>
          </a:p>
          <a:p>
            <a:r>
              <a:rPr lang="zh-CN" altLang="en-US" sz="2400"/>
              <a:t>首先检测当前扩展结点的左儿子结点是否为可行结点。如果是，则将其加入到活结点队列Q中。</a:t>
            </a:r>
            <a:endParaRPr lang="zh-CN" altLang="en-US" sz="2400"/>
          </a:p>
          <a:p>
            <a:r>
              <a:rPr lang="zh-CN" altLang="en-US" sz="2400"/>
              <a:t>然后，将其右儿子结点加入到活结点队列中(右儿子结点一定是可行结点)。2个儿子结点都产生后，当前扩展结点被舍弃。</a:t>
            </a:r>
            <a:endParaRPr lang="zh-CN" altLang="en-US" sz="2400"/>
          </a:p>
          <a:p>
            <a:r>
              <a:rPr lang="zh-CN" altLang="en-US" sz="2400"/>
              <a:t>活结点队列中，队首元素被取出作为当前扩展结点。</a:t>
            </a:r>
            <a:endParaRPr lang="zh-CN" altLang="en-US" sz="2400"/>
          </a:p>
          <a:p>
            <a:r>
              <a:rPr lang="zh-CN" altLang="en-US" sz="2400"/>
              <a:t>活结点队列已空，算法终止。</a:t>
            </a:r>
            <a:endParaRPr lang="zh-CN" altLang="en-US"/>
          </a:p>
        </p:txBody>
      </p:sp>
    </p:spTree>
  </p:cSld>
  <p:clrMapOvr>
    <a:masterClrMapping/>
  </p:clrMapOvr>
  <p:transition>
    <p:blinds/>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9750" y="692785"/>
            <a:ext cx="7772400" cy="4114800"/>
          </a:xfrm>
        </p:spPr>
        <p:txBody>
          <a:bodyPr/>
          <a:p>
            <a:r>
              <a:rPr lang="zh-CN" altLang="en-US"/>
              <a:t>例如 n=4, c1=12, w=[8, 6, 2, 3].</a:t>
            </a:r>
            <a:endParaRPr lang="zh-CN" altLang="en-US"/>
          </a:p>
        </p:txBody>
      </p:sp>
      <p:pic>
        <p:nvPicPr>
          <p:cNvPr id="100" name="图片 99"/>
          <p:cNvPicPr/>
          <p:nvPr/>
        </p:nvPicPr>
        <p:blipFill>
          <a:blip r:embed="rId1"/>
          <a:stretch>
            <a:fillRect/>
          </a:stretch>
        </p:blipFill>
        <p:spPr>
          <a:xfrm>
            <a:off x="114300" y="1988820"/>
            <a:ext cx="8915400" cy="4552950"/>
          </a:xfrm>
          <a:prstGeom prst="rect">
            <a:avLst/>
          </a:prstGeom>
          <a:noFill/>
          <a:ln w="9525">
            <a:noFill/>
          </a:ln>
        </p:spPr>
      </p:pic>
    </p:spTree>
  </p:cSld>
  <p:clrMapOvr>
    <a:masterClrMapping/>
  </p:clrMapOvr>
  <p:transition>
    <p:blinds/>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4579" name="Rectangle 2"/>
          <p:cNvSpPr>
            <a:spLocks noGrp="1"/>
          </p:cNvSpPr>
          <p:nvPr>
            <p:ph type="ctrTitle"/>
          </p:nvPr>
        </p:nvSpPr>
        <p:spPr>
          <a:xfrm>
            <a:off x="533400" y="762000"/>
            <a:ext cx="8077200" cy="1143000"/>
          </a:xfrm>
        </p:spPr>
        <p:txBody>
          <a:bodyPr vert="horz" wrap="square" lIns="91440" tIns="45720" rIns="91440" bIns="45720" anchor="ctr" anchorCtr="0"/>
          <a:p>
            <a:pPr eaLnBrk="1" hangingPunct="1">
              <a:buClrTx/>
              <a:buSzTx/>
              <a:buFontTx/>
            </a:pPr>
            <a:r>
              <a:rPr lang="zh-CN" altLang="en-US" sz="4800" dirty="0"/>
              <a:t>6.3 装载问题</a:t>
            </a:r>
            <a:endParaRPr lang="zh-CN" altLang="en-US" sz="4800" dirty="0"/>
          </a:p>
        </p:txBody>
      </p:sp>
      <p:sp>
        <p:nvSpPr>
          <p:cNvPr id="317444" name="Text Box 4"/>
          <p:cNvSpPr txBox="1"/>
          <p:nvPr/>
        </p:nvSpPr>
        <p:spPr>
          <a:xfrm>
            <a:off x="304800" y="1905000"/>
            <a:ext cx="7696200" cy="5794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dirty="0">
                <a:solidFill>
                  <a:schemeClr val="accent2"/>
                </a:solidFill>
                <a:ea typeface="黑体" panose="02010609060101010101" pitchFamily="2" charset="-122"/>
              </a:rPr>
              <a:t>2. 队列式分支限界法</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24581" name="Text Box 5"/>
          <p:cNvSpPr txBox="1"/>
          <p:nvPr/>
        </p:nvSpPr>
        <p:spPr>
          <a:xfrm>
            <a:off x="228600" y="3124200"/>
            <a:ext cx="8001000" cy="366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17447" name="Text Box 7"/>
          <p:cNvSpPr txBox="1"/>
          <p:nvPr/>
        </p:nvSpPr>
        <p:spPr>
          <a:xfrm>
            <a:off x="457200" y="2590800"/>
            <a:ext cx="7924800" cy="363696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en-US" altLang="zh-CN" sz="1600" dirty="0">
                <a:solidFill>
                  <a:srgbClr val="0000FF"/>
                </a:solidFill>
                <a:cs typeface="Times New Roman" panose="02020603050405020304" pitchFamily="18" charset="0"/>
              </a:rPr>
              <a:t>while (true)</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rgbClr val="0000FF"/>
                </a:solidFill>
                <a:cs typeface="Times New Roman" panose="02020603050405020304" pitchFamily="18" charset="0"/>
              </a:rPr>
              <a:t>      {                                                                                  </a:t>
            </a:r>
            <a:endParaRPr lang="zh-CN" altLang="en-US" sz="1600" dirty="0">
              <a:cs typeface="Times New Roman" panose="02020603050405020304" pitchFamily="18" charset="0"/>
            </a:endParaRPr>
          </a:p>
          <a:p>
            <a:pPr marL="0" lvl="0" indent="0" algn="just" eaLnBrk="1" hangingPunct="1">
              <a:spcBef>
                <a:spcPct val="50000"/>
              </a:spcBef>
              <a:buNone/>
            </a:pPr>
            <a:r>
              <a:rPr lang="zh-CN" altLang="en-US" sz="1600" dirty="0">
                <a:solidFill>
                  <a:srgbClr val="0000FF"/>
                </a:solidFill>
                <a:cs typeface="Times New Roman" panose="02020603050405020304" pitchFamily="18" charset="0"/>
              </a:rPr>
              <a:t>         </a:t>
            </a:r>
            <a:r>
              <a:rPr lang="en-US" altLang="zh-CN" sz="1600" dirty="0">
                <a:solidFill>
                  <a:srgbClr val="0000FF"/>
                </a:solidFill>
                <a:cs typeface="Times New Roman" panose="02020603050405020304" pitchFamily="18" charset="0"/>
              </a:rPr>
              <a:t>if (ew + w[i] &lt;= c)        enQueue(ew + w[i], i);      </a:t>
            </a:r>
            <a:r>
              <a:rPr lang="en-US" altLang="zh-CN" sz="1600" dirty="0">
                <a:cs typeface="Times New Roman" panose="02020603050405020304" pitchFamily="18" charset="0"/>
              </a:rPr>
              <a:t>// </a:t>
            </a:r>
            <a:r>
              <a:rPr lang="zh-CN" altLang="en-US" sz="1600" dirty="0">
                <a:latin typeface="宋体" panose="02010600030101010101" pitchFamily="2" charset="-122"/>
                <a:cs typeface="Times New Roman" panose="02020603050405020304" pitchFamily="18" charset="0"/>
              </a:rPr>
              <a:t>检查左儿子结点</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rgbClr val="0000FF"/>
                </a:solidFill>
                <a:cs typeface="Times New Roman" panose="02020603050405020304" pitchFamily="18" charset="0"/>
              </a:rPr>
              <a:t>         enQueue(ew, i);                                                       </a:t>
            </a:r>
            <a:r>
              <a:rPr lang="en-US" altLang="zh-CN" sz="1600" dirty="0">
                <a:cs typeface="Times New Roman" panose="02020603050405020304" pitchFamily="18" charset="0"/>
              </a:rPr>
              <a:t>//</a:t>
            </a:r>
            <a:r>
              <a:rPr lang="zh-CN" altLang="en-US" sz="1600" dirty="0">
                <a:latin typeface="宋体" panose="02010600030101010101" pitchFamily="2" charset="-122"/>
              </a:rPr>
              <a:t>右儿子结点总是可行的</a:t>
            </a:r>
            <a:endParaRPr lang="en-US" altLang="zh-CN" sz="1600" dirty="0"/>
          </a:p>
          <a:p>
            <a:pPr marL="0" lvl="0" indent="0" algn="just" eaLnBrk="1" hangingPunct="1">
              <a:spcBef>
                <a:spcPct val="50000"/>
              </a:spcBef>
              <a:buNone/>
            </a:pPr>
            <a:r>
              <a:rPr lang="en-US" altLang="zh-CN" sz="1600" dirty="0">
                <a:solidFill>
                  <a:srgbClr val="0000FF"/>
                </a:solidFill>
              </a:rPr>
              <a:t>         ew = ((Integer) queue.remove()).intValue();          </a:t>
            </a:r>
            <a:r>
              <a:rPr lang="en-US" altLang="zh-CN" sz="1600" dirty="0"/>
              <a:t>// </a:t>
            </a:r>
            <a:r>
              <a:rPr lang="zh-CN" altLang="en-US" sz="1600" dirty="0">
                <a:latin typeface="宋体" panose="02010600030101010101" pitchFamily="2" charset="-122"/>
              </a:rPr>
              <a:t>取下一扩展结点</a:t>
            </a:r>
            <a:endParaRPr lang="zh-CN" altLang="en-US" sz="1600" dirty="0"/>
          </a:p>
          <a:p>
            <a:pPr marL="0" lvl="0" indent="0" algn="just" eaLnBrk="1" hangingPunct="1">
              <a:spcBef>
                <a:spcPct val="50000"/>
              </a:spcBef>
              <a:buNone/>
            </a:pPr>
            <a:r>
              <a:rPr lang="zh-CN" altLang="en-US" sz="1600" dirty="0">
                <a:solidFill>
                  <a:srgbClr val="0000FF"/>
                </a:solidFill>
              </a:rPr>
              <a:t>         </a:t>
            </a:r>
            <a:r>
              <a:rPr lang="en-US" altLang="zh-CN" sz="1600" dirty="0">
                <a:solidFill>
                  <a:srgbClr val="0000FF"/>
                </a:solidFill>
              </a:rPr>
              <a:t>if (ew == -1)</a:t>
            </a:r>
            <a:endParaRPr lang="en-US" altLang="zh-CN" sz="1600" dirty="0">
              <a:solidFill>
                <a:schemeClr val="accent2"/>
              </a:solidFill>
            </a:endParaRPr>
          </a:p>
          <a:p>
            <a:pPr marL="0" lvl="0" indent="0" algn="just" eaLnBrk="1" hangingPunct="1">
              <a:spcBef>
                <a:spcPct val="50000"/>
              </a:spcBef>
              <a:buNone/>
            </a:pPr>
            <a:r>
              <a:rPr lang="en-US" altLang="zh-CN" sz="1600" dirty="0">
                <a:solidFill>
                  <a:srgbClr val="0000FF"/>
                </a:solidFill>
              </a:rPr>
              <a:t>         {   if (queue.isEmpty())    return bestw;</a:t>
            </a:r>
            <a:endParaRPr lang="en-US" altLang="zh-CN" sz="1600" dirty="0">
              <a:solidFill>
                <a:schemeClr val="accent2"/>
              </a:solidFill>
            </a:endParaRPr>
          </a:p>
          <a:p>
            <a:pPr marL="0" lvl="0" indent="0" algn="just" eaLnBrk="1" hangingPunct="1">
              <a:spcBef>
                <a:spcPct val="50000"/>
              </a:spcBef>
              <a:buNone/>
            </a:pPr>
            <a:r>
              <a:rPr lang="en-US" altLang="zh-CN" sz="1600" dirty="0">
                <a:solidFill>
                  <a:srgbClr val="0000FF"/>
                </a:solidFill>
              </a:rPr>
              <a:t>             queue.put(new Integer(-1));                                </a:t>
            </a:r>
            <a:r>
              <a:rPr lang="en-US" altLang="zh-CN" sz="1600" dirty="0"/>
              <a:t>// </a:t>
            </a:r>
            <a:r>
              <a:rPr lang="zh-CN" altLang="en-US" sz="1600" dirty="0">
                <a:latin typeface="宋体" panose="02010600030101010101" pitchFamily="2" charset="-122"/>
              </a:rPr>
              <a:t>同层结点尾部标志</a:t>
            </a:r>
            <a:endParaRPr lang="zh-CN" altLang="en-US" sz="1600" dirty="0"/>
          </a:p>
          <a:p>
            <a:pPr marL="0" lvl="0" indent="0" algn="just" eaLnBrk="1" hangingPunct="1">
              <a:spcBef>
                <a:spcPct val="50000"/>
              </a:spcBef>
              <a:buNone/>
            </a:pPr>
            <a:r>
              <a:rPr lang="zh-CN" altLang="en-US" sz="1600" dirty="0">
                <a:solidFill>
                  <a:srgbClr val="0000FF"/>
                </a:solidFill>
              </a:rPr>
              <a:t>             </a:t>
            </a:r>
            <a:r>
              <a:rPr lang="en-US" altLang="zh-CN" sz="1600" dirty="0">
                <a:solidFill>
                  <a:srgbClr val="0000FF"/>
                </a:solidFill>
              </a:rPr>
              <a:t>ew = ((Integer) queue.remove()).intValue();      </a:t>
            </a:r>
            <a:r>
              <a:rPr lang="en-US" altLang="zh-CN" sz="1600" dirty="0"/>
              <a:t>// </a:t>
            </a:r>
            <a:r>
              <a:rPr lang="zh-CN" altLang="en-US" sz="1600" dirty="0">
                <a:latin typeface="宋体" panose="02010600030101010101" pitchFamily="2" charset="-122"/>
              </a:rPr>
              <a:t>取下一扩展结点</a:t>
            </a:r>
            <a:endParaRPr lang="zh-CN" altLang="en-US" sz="1600" dirty="0"/>
          </a:p>
          <a:p>
            <a:pPr marL="0" lvl="0" indent="0" algn="just" eaLnBrk="1" hangingPunct="1">
              <a:spcBef>
                <a:spcPct val="50000"/>
              </a:spcBef>
              <a:buNone/>
            </a:pPr>
            <a:r>
              <a:rPr lang="zh-CN" altLang="en-US" sz="1600" dirty="0">
                <a:solidFill>
                  <a:srgbClr val="0000FF"/>
                </a:solidFill>
              </a:rPr>
              <a:t>             </a:t>
            </a:r>
            <a:r>
              <a:rPr lang="en-US" altLang="zh-CN" sz="1600" dirty="0">
                <a:solidFill>
                  <a:srgbClr val="0000FF"/>
                </a:solidFill>
              </a:rPr>
              <a:t>i++;                                                                      </a:t>
            </a:r>
            <a:r>
              <a:rPr lang="en-US" altLang="zh-CN" sz="1600" dirty="0"/>
              <a:t>// </a:t>
            </a:r>
            <a:r>
              <a:rPr lang="zh-CN" altLang="en-US" sz="1600" dirty="0">
                <a:latin typeface="宋体" panose="02010600030101010101" pitchFamily="2" charset="-122"/>
              </a:rPr>
              <a:t>进入下一层</a:t>
            </a:r>
            <a:r>
              <a:rPr lang="zh-CN" altLang="en-US" sz="1600" dirty="0">
                <a:solidFill>
                  <a:srgbClr val="0000FF"/>
                </a:solidFill>
              </a:rPr>
              <a:t>         }      }</a:t>
            </a:r>
            <a:endParaRPr lang="zh-CN" altLang="en-US" sz="1600" dirty="0">
              <a:solidFill>
                <a:srgbClr val="0000FF"/>
              </a:solidFill>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7444"/>
                                        </p:tgtEl>
                                        <p:attrNameLst>
                                          <p:attrName>style.visibility</p:attrName>
                                        </p:attrNameLst>
                                      </p:cBhvr>
                                      <p:to>
                                        <p:strVal val="visible"/>
                                      </p:to>
                                    </p:set>
                                    <p:anim calcmode="lin" valueType="num">
                                      <p:cBhvr additive="base">
                                        <p:cTn id="7" dur="500" fill="hold"/>
                                        <p:tgtEl>
                                          <p:spTgt spid="317444"/>
                                        </p:tgtEl>
                                        <p:attrNameLst>
                                          <p:attrName>ppt_x</p:attrName>
                                        </p:attrNameLst>
                                      </p:cBhvr>
                                      <p:tavLst>
                                        <p:tav tm="0">
                                          <p:val>
                                            <p:strVal val="1+#ppt_w/2"/>
                                          </p:val>
                                        </p:tav>
                                        <p:tav tm="100000">
                                          <p:val>
                                            <p:strVal val="#ppt_x"/>
                                          </p:val>
                                        </p:tav>
                                      </p:tavLst>
                                    </p:anim>
                                    <p:anim calcmode="lin" valueType="num">
                                      <p:cBhvr additive="base">
                                        <p:cTn id="8" dur="500" fill="hold"/>
                                        <p:tgtEl>
                                          <p:spTgt spid="3174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17447"/>
                                        </p:tgtEl>
                                        <p:attrNameLst>
                                          <p:attrName>style.visibility</p:attrName>
                                        </p:attrNameLst>
                                      </p:cBhvr>
                                      <p:to>
                                        <p:strVal val="visible"/>
                                      </p:to>
                                    </p:set>
                                    <p:animEffect transition="in" filter="wipe(right)">
                                      <p:cBhvr>
                                        <p:cTn id="13" dur="500"/>
                                        <p:tgtEl>
                                          <p:spTgt spid="3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p:bldP spid="3174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5603"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5604"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3. 算法的改进</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节点的左子树表示将此集装箱装上船，右子树表示不将此集装箱装上船。设</a:t>
            </a:r>
            <a:r>
              <a:rPr lang="en-US" altLang="zh-CN" sz="2000" dirty="0">
                <a:latin typeface="楷体_GB2312" pitchFamily="49" charset="-122"/>
                <a:ea typeface="楷体_GB2312" pitchFamily="49" charset="-122"/>
              </a:rPr>
              <a:t>bestw</a:t>
            </a:r>
            <a:r>
              <a:rPr lang="zh-CN" altLang="en-US" sz="2000" dirty="0">
                <a:latin typeface="楷体_GB2312" pitchFamily="49" charset="-122"/>
                <a:ea typeface="楷体_GB2312" pitchFamily="49" charset="-122"/>
              </a:rPr>
              <a:t>是当前最优解；</a:t>
            </a:r>
            <a:r>
              <a:rPr lang="en-US" altLang="zh-CN" sz="2000" dirty="0">
                <a:latin typeface="楷体_GB2312" pitchFamily="49" charset="-122"/>
                <a:ea typeface="楷体_GB2312" pitchFamily="49" charset="-122"/>
              </a:rPr>
              <a:t>ew</a:t>
            </a:r>
            <a:r>
              <a:rPr lang="zh-CN" altLang="en-US" sz="2000" dirty="0">
                <a:latin typeface="楷体_GB2312" pitchFamily="49" charset="-122"/>
                <a:ea typeface="楷体_GB2312" pitchFamily="49" charset="-122"/>
              </a:rPr>
              <a:t>是当前扩展结点所相应的重量；</a:t>
            </a:r>
            <a:r>
              <a:rPr lang="en-US" altLang="zh-CN" sz="2000" dirty="0">
                <a:latin typeface="楷体_GB2312" pitchFamily="49" charset="-122"/>
                <a:ea typeface="楷体_GB2312" pitchFamily="49" charset="-122"/>
              </a:rPr>
              <a:t>r</a:t>
            </a:r>
            <a:r>
              <a:rPr lang="zh-CN" altLang="en-US" sz="2000" dirty="0">
                <a:latin typeface="楷体_GB2312" pitchFamily="49" charset="-122"/>
                <a:ea typeface="楷体_GB2312" pitchFamily="49" charset="-122"/>
              </a:rPr>
              <a:t>是剩余集装箱的重量。则当</a:t>
            </a:r>
            <a:r>
              <a:rPr lang="en-US" altLang="zh-CN" sz="2000" dirty="0">
                <a:latin typeface="楷体_GB2312" pitchFamily="49" charset="-122"/>
                <a:ea typeface="楷体_GB2312" pitchFamily="49" charset="-122"/>
              </a:rPr>
              <a:t>ew+r</a:t>
            </a:r>
            <a:r>
              <a:rPr lang="en-US" altLang="zh-CN" sz="2000" dirty="0">
                <a:latin typeface="楷体_GB2312" pitchFamily="49" charset="-122"/>
                <a:ea typeface="楷体_GB2312" pitchFamily="49" charset="-122"/>
                <a:sym typeface="Symbol" panose="05050102010706020507" pitchFamily="18" charset="2"/>
              </a:rPr>
              <a:t></a:t>
            </a:r>
            <a:r>
              <a:rPr lang="en-US" altLang="zh-CN" sz="2000" dirty="0">
                <a:latin typeface="楷体_GB2312" pitchFamily="49" charset="-122"/>
                <a:ea typeface="楷体_GB2312" pitchFamily="49" charset="-122"/>
              </a:rPr>
              <a:t>bestw</a:t>
            </a:r>
            <a:r>
              <a:rPr lang="zh-CN" altLang="en-US" sz="2000" dirty="0">
                <a:latin typeface="楷体_GB2312" pitchFamily="49" charset="-122"/>
                <a:ea typeface="楷体_GB2312" pitchFamily="49" charset="-122"/>
              </a:rPr>
              <a:t>时，可将其右子树剪去，因为此时若要船装最多集装箱，就应该把此箱装上船。</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另外，为了确保右子树成功剪枝，应该在算法每一次进入左子树的时候更新</a:t>
            </a:r>
            <a:r>
              <a:rPr lang="en-US" altLang="zh-CN" sz="2000" dirty="0">
                <a:latin typeface="楷体_GB2312" pitchFamily="49" charset="-122"/>
                <a:ea typeface="楷体_GB2312" pitchFamily="49" charset="-122"/>
              </a:rPr>
              <a:t>bestw</a:t>
            </a:r>
            <a:r>
              <a:rPr lang="zh-CN" altLang="en-US" sz="2000" dirty="0">
                <a:latin typeface="楷体_GB2312" pitchFamily="49" charset="-122"/>
                <a:ea typeface="楷体_GB2312" pitchFamily="49" charset="-122"/>
              </a:rPr>
              <a:t>的值。</a:t>
            </a:r>
            <a:endParaRPr lang="zh-CN" altLang="en-US" sz="2000"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blinds/>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043940" y="1042035"/>
            <a:ext cx="6342380" cy="4773295"/>
          </a:xfrm>
          <a:prstGeom prst="rect">
            <a:avLst/>
          </a:prstGeom>
        </p:spPr>
      </p:pic>
      <p:sp>
        <p:nvSpPr>
          <p:cNvPr id="5" name="文本框 4"/>
          <p:cNvSpPr txBox="1"/>
          <p:nvPr/>
        </p:nvSpPr>
        <p:spPr>
          <a:xfrm>
            <a:off x="828040" y="5949315"/>
            <a:ext cx="6722110" cy="368300"/>
          </a:xfrm>
          <a:prstGeom prst="rect">
            <a:avLst/>
          </a:prstGeom>
          <a:noFill/>
        </p:spPr>
        <p:txBody>
          <a:bodyPr wrap="square" rtlCol="0">
            <a:spAutoFit/>
          </a:bodyPr>
          <a:p>
            <a:r>
              <a:rPr lang="zh-CN" altLang="en-US"/>
              <a:t>https://blog.csdn.net/qq_44766883/article/details/106904355</a:t>
            </a:r>
            <a:endParaRPr lang="zh-CN" altLang="en-US"/>
          </a:p>
        </p:txBody>
      </p:sp>
    </p:spTree>
  </p:cSld>
  <p:clrMapOvr>
    <a:masterClrMapping/>
  </p:clrMapOvr>
  <p:transition>
    <p:blinds/>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6627" name="Rectangle 2"/>
          <p:cNvSpPr>
            <a:spLocks noGrp="1"/>
          </p:cNvSpPr>
          <p:nvPr>
            <p:ph type="ctrTitle"/>
          </p:nvPr>
        </p:nvSpPr>
        <p:spPr>
          <a:xfrm>
            <a:off x="685800" y="762000"/>
            <a:ext cx="7772400" cy="1143000"/>
          </a:xfrm>
        </p:spPr>
        <p:txBody>
          <a:bodyPr vert="horz" wrap="square" lIns="91440" tIns="45720" rIns="91440" bIns="45720" anchor="ctr" anchorCtr="0"/>
          <a:p>
            <a:pPr eaLnBrk="1" hangingPunct="1">
              <a:buClrTx/>
              <a:buSzTx/>
              <a:buFontTx/>
            </a:pPr>
            <a:r>
              <a:rPr lang="zh-CN" altLang="en-US" sz="4800" dirty="0"/>
              <a:t>6.3 装载问题</a:t>
            </a:r>
            <a:endParaRPr lang="zh-CN" altLang="en-US" sz="4800" dirty="0"/>
          </a:p>
        </p:txBody>
      </p:sp>
      <p:sp>
        <p:nvSpPr>
          <p:cNvPr id="318468" name="Text Box 4"/>
          <p:cNvSpPr txBox="1"/>
          <p:nvPr/>
        </p:nvSpPr>
        <p:spPr>
          <a:xfrm>
            <a:off x="304800" y="2209800"/>
            <a:ext cx="6324600" cy="579438"/>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dirty="0">
                <a:solidFill>
                  <a:schemeClr val="accent2"/>
                </a:solidFill>
                <a:ea typeface="黑体" panose="02010609060101010101" pitchFamily="2" charset="-122"/>
              </a:rPr>
              <a:t>3. 算法的改进</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18470" name="Text Box 6"/>
          <p:cNvSpPr txBox="1"/>
          <p:nvPr/>
        </p:nvSpPr>
        <p:spPr>
          <a:xfrm>
            <a:off x="381000" y="2819400"/>
            <a:ext cx="4114800" cy="3668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检查左儿子结点</a:t>
            </a:r>
            <a:endParaRPr lang="zh-CN" altLang="en-US" sz="1800" dirty="0">
              <a:cs typeface="Times New Roman" panose="02020603050405020304" pitchFamily="18" charset="0"/>
            </a:endParaRPr>
          </a:p>
          <a:p>
            <a:pPr marL="0" lvl="0" indent="0" algn="just" eaLnBrk="1" hangingPunct="1">
              <a:spcBef>
                <a:spcPct val="50000"/>
              </a:spcBef>
              <a:buNone/>
            </a:pPr>
            <a:r>
              <a:rPr lang="zh-CN" altLang="en-US" sz="1800" dirty="0">
                <a:solidFill>
                  <a:srgbClr val="0000FF"/>
                </a:solidFill>
                <a:cs typeface="Times New Roman" panose="02020603050405020304" pitchFamily="18" charset="0"/>
              </a:rPr>
              <a:t>         </a:t>
            </a:r>
            <a:r>
              <a:rPr lang="en-US" altLang="zh-CN" sz="1800" dirty="0">
                <a:solidFill>
                  <a:srgbClr val="0000FF"/>
                </a:solidFill>
                <a:cs typeface="Times New Roman" panose="02020603050405020304" pitchFamily="18" charset="0"/>
              </a:rPr>
              <a:t>int wt = ew + w[i]; </a:t>
            </a:r>
            <a:endParaRPr lang="en-US" altLang="zh-CN" sz="1800" dirty="0">
              <a:solidFill>
                <a:srgbClr val="0000FF"/>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if (wt &lt;= c)</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rgbClr val="0000FF"/>
                </a:solidFill>
                <a:cs typeface="Times New Roman" panose="02020603050405020304" pitchFamily="18" charset="0"/>
              </a:rPr>
              <a:t>         { </a:t>
            </a:r>
            <a:r>
              <a:rPr lang="en-US" altLang="zh-CN" sz="1800" dirty="0">
                <a:cs typeface="Times New Roman" panose="02020603050405020304" pitchFamily="18" charset="0"/>
              </a:rPr>
              <a:t>// </a:t>
            </a:r>
            <a:r>
              <a:rPr lang="zh-CN" altLang="en-US" sz="1800" dirty="0">
                <a:latin typeface="宋体" panose="02010600030101010101" pitchFamily="2" charset="-122"/>
              </a:rPr>
              <a:t>可行结点</a:t>
            </a:r>
            <a:endParaRPr lang="zh-CN" altLang="en-US" sz="1800" dirty="0"/>
          </a:p>
          <a:p>
            <a:pPr marL="0" lvl="0" indent="0" algn="just" eaLnBrk="1" hangingPunct="1">
              <a:spcBef>
                <a:spcPct val="50000"/>
              </a:spcBef>
              <a:buNone/>
            </a:pPr>
            <a:r>
              <a:rPr lang="zh-CN" altLang="en-US" sz="1800" dirty="0">
                <a:solidFill>
                  <a:srgbClr val="0000FF"/>
                </a:solidFill>
              </a:rPr>
              <a:t>            </a:t>
            </a:r>
            <a:r>
              <a:rPr lang="en-US" altLang="zh-CN" sz="1800" dirty="0">
                <a:solidFill>
                  <a:srgbClr val="0000FF"/>
                </a:solidFill>
              </a:rPr>
              <a:t>if (wt &gt; bestw) bestw = wt;</a:t>
            </a:r>
            <a:endParaRPr lang="en-US" altLang="zh-CN" sz="1800" dirty="0">
              <a:solidFill>
                <a:schemeClr val="accent2"/>
              </a:solidFill>
            </a:endParaRPr>
          </a:p>
          <a:p>
            <a:pPr marL="0" lvl="0" indent="0" algn="just" eaLnBrk="1" hangingPunct="1">
              <a:spcBef>
                <a:spcPct val="50000"/>
              </a:spcBef>
              <a:buNone/>
            </a:pPr>
            <a:r>
              <a:rPr lang="en-US" altLang="zh-CN" sz="1800" dirty="0">
                <a:solidFill>
                  <a:srgbClr val="0000FF"/>
                </a:solidFill>
              </a:rPr>
              <a:t>            </a:t>
            </a:r>
            <a:r>
              <a:rPr lang="en-US" altLang="zh-CN" sz="1800" dirty="0"/>
              <a:t>// </a:t>
            </a:r>
            <a:r>
              <a:rPr lang="zh-CN" altLang="en-US" sz="1800" dirty="0">
                <a:latin typeface="宋体" panose="02010600030101010101" pitchFamily="2" charset="-122"/>
              </a:rPr>
              <a:t>加入活结点队列</a:t>
            </a:r>
            <a:endParaRPr lang="zh-CN" altLang="en-US" sz="1800" dirty="0"/>
          </a:p>
          <a:p>
            <a:pPr marL="0" lvl="0" indent="0" algn="just" eaLnBrk="1" hangingPunct="1">
              <a:spcBef>
                <a:spcPct val="50000"/>
              </a:spcBef>
              <a:buNone/>
            </a:pPr>
            <a:r>
              <a:rPr lang="zh-CN" altLang="en-US" sz="1800" dirty="0">
                <a:solidFill>
                  <a:srgbClr val="0000FF"/>
                </a:solidFill>
              </a:rPr>
              <a:t>            </a:t>
            </a:r>
            <a:r>
              <a:rPr lang="en-US" altLang="zh-CN" sz="1800" dirty="0">
                <a:solidFill>
                  <a:srgbClr val="0000FF"/>
                </a:solidFill>
              </a:rPr>
              <a:t>if (i &lt; n) </a:t>
            </a:r>
            <a:endParaRPr lang="en-US" altLang="zh-CN" sz="1800" dirty="0">
              <a:solidFill>
                <a:srgbClr val="0000FF"/>
              </a:solidFill>
            </a:endParaRPr>
          </a:p>
          <a:p>
            <a:pPr marL="0" lvl="0" indent="0" algn="just" eaLnBrk="1" hangingPunct="1">
              <a:spcBef>
                <a:spcPct val="50000"/>
              </a:spcBef>
              <a:buNone/>
            </a:pPr>
            <a:r>
              <a:rPr lang="en-US" altLang="zh-CN" sz="1800" dirty="0">
                <a:solidFill>
                  <a:srgbClr val="0000FF"/>
                </a:solidFill>
              </a:rPr>
              <a:t>            queue.put(new Integer(wt));</a:t>
            </a:r>
            <a:endParaRPr lang="en-US" altLang="zh-CN" sz="1800" dirty="0">
              <a:solidFill>
                <a:schemeClr val="accent2"/>
              </a:solidFill>
            </a:endParaRPr>
          </a:p>
          <a:p>
            <a:pPr marL="0" lvl="0" indent="0" algn="just" eaLnBrk="1" hangingPunct="1">
              <a:spcBef>
                <a:spcPct val="50000"/>
              </a:spcBef>
              <a:buNone/>
            </a:pPr>
            <a:r>
              <a:rPr lang="en-US" altLang="zh-CN" sz="1800" dirty="0">
                <a:solidFill>
                  <a:srgbClr val="0000FF"/>
                </a:solidFill>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18471" name="AutoShape 7"/>
          <p:cNvSpPr/>
          <p:nvPr/>
        </p:nvSpPr>
        <p:spPr>
          <a:xfrm>
            <a:off x="2895600" y="2667000"/>
            <a:ext cx="1676400" cy="762000"/>
          </a:xfrm>
          <a:prstGeom prst="wedgeRoundRectCallout">
            <a:avLst>
              <a:gd name="adj1" fmla="val -39394"/>
              <a:gd name="adj2" fmla="val 187083"/>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提前更新</a:t>
            </a:r>
            <a:r>
              <a:rPr lang="en-US" altLang="zh-CN" sz="2000" b="1" dirty="0">
                <a:solidFill>
                  <a:schemeClr val="accent2"/>
                </a:solidFill>
                <a:latin typeface="楷体_GB2312" pitchFamily="49" charset="-122"/>
                <a:ea typeface="楷体_GB2312" pitchFamily="49" charset="-122"/>
              </a:rPr>
              <a:t>bestw </a:t>
            </a:r>
            <a:endParaRPr lang="en-US" altLang="zh-CN" sz="2000" b="1" dirty="0">
              <a:solidFill>
                <a:schemeClr val="accent2"/>
              </a:solidFill>
              <a:latin typeface="楷体_GB2312" pitchFamily="49" charset="-122"/>
              <a:ea typeface="楷体_GB2312" pitchFamily="49" charset="-122"/>
            </a:endParaRPr>
          </a:p>
        </p:txBody>
      </p:sp>
      <p:sp>
        <p:nvSpPr>
          <p:cNvPr id="318472" name="Text Box 8"/>
          <p:cNvSpPr txBox="1"/>
          <p:nvPr/>
        </p:nvSpPr>
        <p:spPr>
          <a:xfrm>
            <a:off x="4724400" y="2895600"/>
            <a:ext cx="3886200" cy="28432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检查右儿子结点</a:t>
            </a:r>
            <a:endParaRPr lang="zh-CN" altLang="en-US" sz="1800" dirty="0">
              <a:cs typeface="Times New Roman" panose="02020603050405020304" pitchFamily="18" charset="0"/>
            </a:endParaRPr>
          </a:p>
          <a:p>
            <a:pPr marL="0" lvl="0" indent="0" algn="just" eaLnBrk="1" hangingPunct="1">
              <a:spcBef>
                <a:spcPct val="50000"/>
              </a:spcBef>
              <a:buNone/>
            </a:pPr>
            <a:r>
              <a:rPr lang="zh-CN" altLang="en-US" sz="1800" dirty="0">
                <a:solidFill>
                  <a:srgbClr val="0000FF"/>
                </a:solidFill>
                <a:cs typeface="Times New Roman" panose="02020603050405020304" pitchFamily="18" charset="0"/>
              </a:rPr>
              <a:t>    </a:t>
            </a:r>
            <a:r>
              <a:rPr lang="en-US" altLang="zh-CN" sz="1800" dirty="0">
                <a:solidFill>
                  <a:srgbClr val="0000FF"/>
                </a:solidFill>
                <a:cs typeface="Times New Roman" panose="02020603050405020304" pitchFamily="18" charset="0"/>
              </a:rPr>
              <a:t>if (ew + r &gt; bestw &amp;&amp; i &lt; n) </a:t>
            </a:r>
            <a:endParaRPr lang="en-US" altLang="zh-CN" sz="1800" dirty="0">
              <a:solidFill>
                <a:srgbClr val="0000FF"/>
              </a:solidFill>
              <a:cs typeface="Times New Roman" panose="02020603050405020304" pitchFamily="18" charset="0"/>
            </a:endParaRPr>
          </a:p>
          <a:p>
            <a:pPr marL="0" lvl="0" indent="0" algn="just" eaLnBrk="1" hangingPunct="1">
              <a:spcBef>
                <a:spcPct val="50000"/>
              </a:spcBef>
              <a:buNone/>
            </a:pPr>
            <a:r>
              <a:rPr lang="en-US" altLang="zh-CN" sz="1800" dirty="0">
                <a:cs typeface="Times New Roman" panose="02020603050405020304" pitchFamily="18" charset="0"/>
              </a:rPr>
              <a:t>// </a:t>
            </a:r>
            <a:r>
              <a:rPr lang="zh-CN" altLang="en-US" sz="1800" dirty="0">
                <a:latin typeface="宋体" panose="02010600030101010101" pitchFamily="2" charset="-122"/>
              </a:rPr>
              <a:t>可能含最优解</a:t>
            </a:r>
            <a:endParaRPr lang="zh-CN" altLang="en-US" sz="1800" dirty="0"/>
          </a:p>
          <a:p>
            <a:pPr marL="0" lvl="0" indent="0" algn="just" eaLnBrk="1" hangingPunct="1">
              <a:spcBef>
                <a:spcPct val="50000"/>
              </a:spcBef>
              <a:buNone/>
            </a:pPr>
            <a:r>
              <a:rPr lang="zh-CN" altLang="en-US" sz="1800" dirty="0">
                <a:solidFill>
                  <a:srgbClr val="0000FF"/>
                </a:solidFill>
              </a:rPr>
              <a:t>        </a:t>
            </a:r>
            <a:r>
              <a:rPr lang="en-US" altLang="zh-CN" sz="1800" dirty="0">
                <a:solidFill>
                  <a:srgbClr val="0000FF"/>
                </a:solidFill>
              </a:rPr>
              <a:t>queue.put(new Integer(ew));</a:t>
            </a:r>
            <a:endParaRPr lang="en-US" altLang="zh-CN" sz="1800" dirty="0">
              <a:solidFill>
                <a:schemeClr val="accent2"/>
              </a:solidFill>
            </a:endParaRPr>
          </a:p>
          <a:p>
            <a:pPr marL="0" lvl="0" indent="0" algn="just" eaLnBrk="1" hangingPunct="1">
              <a:spcBef>
                <a:spcPct val="50000"/>
              </a:spcBef>
              <a:buNone/>
            </a:pPr>
            <a:r>
              <a:rPr lang="en-US" altLang="zh-CN" sz="1800" dirty="0">
                <a:solidFill>
                  <a:srgbClr val="0000FF"/>
                </a:solidFill>
              </a:rPr>
              <a:t>    ew=((Integer)queue.remove())</a:t>
            </a:r>
            <a:endParaRPr lang="en-US" altLang="zh-CN" sz="1800" dirty="0">
              <a:solidFill>
                <a:srgbClr val="0000FF"/>
              </a:solidFill>
            </a:endParaRPr>
          </a:p>
          <a:p>
            <a:pPr marL="0" lvl="0" indent="0" algn="just" eaLnBrk="1" hangingPunct="1">
              <a:spcBef>
                <a:spcPct val="50000"/>
              </a:spcBef>
              <a:buNone/>
            </a:pPr>
            <a:r>
              <a:rPr lang="en-US" altLang="zh-CN" sz="1800" dirty="0">
                <a:solidFill>
                  <a:srgbClr val="0000FF"/>
                </a:solidFill>
              </a:rPr>
              <a:t>           .intValue(); </a:t>
            </a:r>
            <a:endParaRPr lang="en-US" altLang="zh-CN" sz="1800" dirty="0">
              <a:solidFill>
                <a:srgbClr val="0000FF"/>
              </a:solidFill>
            </a:endParaRPr>
          </a:p>
          <a:p>
            <a:pPr marL="0" lvl="0" indent="0" algn="just" eaLnBrk="1" hangingPunct="1">
              <a:spcBef>
                <a:spcPct val="50000"/>
              </a:spcBef>
              <a:buNone/>
            </a:pPr>
            <a:r>
              <a:rPr lang="en-US" altLang="zh-CN" sz="1800" dirty="0"/>
              <a:t>// </a:t>
            </a:r>
            <a:r>
              <a:rPr lang="zh-CN" altLang="en-US" sz="1800" dirty="0">
                <a:latin typeface="宋体" panose="02010600030101010101" pitchFamily="2" charset="-122"/>
              </a:rPr>
              <a:t>取下一扩展结点</a:t>
            </a:r>
            <a:r>
              <a:rPr lang="zh-CN" altLang="en-US" sz="1800" dirty="0">
                <a:solidFill>
                  <a:schemeClr val="accent2"/>
                </a:solidFill>
                <a:latin typeface="Arial" panose="020B0604020202020204" pitchFamily="34" charset="0"/>
                <a:ea typeface="华文行楷" panose="02010800040101010101" pitchFamily="2" charset="-122"/>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18473" name="AutoShape 9"/>
          <p:cNvSpPr/>
          <p:nvPr/>
        </p:nvSpPr>
        <p:spPr>
          <a:xfrm>
            <a:off x="7162800" y="1981200"/>
            <a:ext cx="1676400" cy="762000"/>
          </a:xfrm>
          <a:prstGeom prst="wedgeRoundRectCallout">
            <a:avLst>
              <a:gd name="adj1" fmla="val -64773"/>
              <a:gd name="adj2" fmla="val 135000"/>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右儿子剪枝</a:t>
            </a:r>
            <a:r>
              <a:rPr lang="en-US" altLang="zh-CN" sz="2000" b="1" dirty="0">
                <a:solidFill>
                  <a:schemeClr val="accent2"/>
                </a:solidFill>
                <a:latin typeface="楷体_GB2312" pitchFamily="49" charset="-122"/>
                <a:ea typeface="楷体_GB2312" pitchFamily="49" charset="-122"/>
              </a:rPr>
              <a:t> </a:t>
            </a:r>
            <a:endParaRPr lang="en-US" altLang="zh-CN" sz="2000" b="1" dirty="0">
              <a:solidFill>
                <a:schemeClr val="accent2"/>
              </a:solidFill>
              <a:latin typeface="楷体_GB2312" pitchFamily="49" charset="-122"/>
              <a:ea typeface="楷体_GB2312"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8468"/>
                                        </p:tgtEl>
                                        <p:attrNameLst>
                                          <p:attrName>style.visibility</p:attrName>
                                        </p:attrNameLst>
                                      </p:cBhvr>
                                      <p:to>
                                        <p:strVal val="visible"/>
                                      </p:to>
                                    </p:set>
                                    <p:anim calcmode="lin" valueType="num">
                                      <p:cBhvr additive="base">
                                        <p:cTn id="7" dur="500" fill="hold"/>
                                        <p:tgtEl>
                                          <p:spTgt spid="318468"/>
                                        </p:tgtEl>
                                        <p:attrNameLst>
                                          <p:attrName>ppt_x</p:attrName>
                                        </p:attrNameLst>
                                      </p:cBhvr>
                                      <p:tavLst>
                                        <p:tav tm="0">
                                          <p:val>
                                            <p:strVal val="1+#ppt_w/2"/>
                                          </p:val>
                                        </p:tav>
                                        <p:tav tm="100000">
                                          <p:val>
                                            <p:strVal val="#ppt_x"/>
                                          </p:val>
                                        </p:tav>
                                      </p:tavLst>
                                    </p:anim>
                                    <p:anim calcmode="lin" valueType="num">
                                      <p:cBhvr additive="base">
                                        <p:cTn id="8" dur="500" fill="hold"/>
                                        <p:tgtEl>
                                          <p:spTgt spid="3184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8470"/>
                                        </p:tgtEl>
                                        <p:attrNameLst>
                                          <p:attrName>style.visibility</p:attrName>
                                        </p:attrNameLst>
                                      </p:cBhvr>
                                      <p:to>
                                        <p:strVal val="visible"/>
                                      </p:to>
                                    </p:set>
                                    <p:anim calcmode="lin" valueType="num">
                                      <p:cBhvr additive="base">
                                        <p:cTn id="13" dur="500" fill="hold"/>
                                        <p:tgtEl>
                                          <p:spTgt spid="318470"/>
                                        </p:tgtEl>
                                        <p:attrNameLst>
                                          <p:attrName>ppt_x</p:attrName>
                                        </p:attrNameLst>
                                      </p:cBhvr>
                                      <p:tavLst>
                                        <p:tav tm="0">
                                          <p:val>
                                            <p:strVal val="0-#ppt_w/2"/>
                                          </p:val>
                                        </p:tav>
                                        <p:tav tm="100000">
                                          <p:val>
                                            <p:strVal val="#ppt_x"/>
                                          </p:val>
                                        </p:tav>
                                      </p:tavLst>
                                    </p:anim>
                                    <p:anim calcmode="lin" valueType="num">
                                      <p:cBhvr additive="base">
                                        <p:cTn id="14" dur="500" fill="hold"/>
                                        <p:tgtEl>
                                          <p:spTgt spid="31847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8471"/>
                                        </p:tgtEl>
                                        <p:attrNameLst>
                                          <p:attrName>style.visibility</p:attrName>
                                        </p:attrNameLst>
                                      </p:cBhvr>
                                      <p:to>
                                        <p:strVal val="visible"/>
                                      </p:to>
                                    </p:set>
                                    <p:anim calcmode="lin" valueType="num">
                                      <p:cBhvr additive="base">
                                        <p:cTn id="19" dur="500" fill="hold"/>
                                        <p:tgtEl>
                                          <p:spTgt spid="318471"/>
                                        </p:tgtEl>
                                        <p:attrNameLst>
                                          <p:attrName>ppt_x</p:attrName>
                                        </p:attrNameLst>
                                      </p:cBhvr>
                                      <p:tavLst>
                                        <p:tav tm="0">
                                          <p:val>
                                            <p:strVal val="0-#ppt_w/2"/>
                                          </p:val>
                                        </p:tav>
                                        <p:tav tm="100000">
                                          <p:val>
                                            <p:strVal val="#ppt_x"/>
                                          </p:val>
                                        </p:tav>
                                      </p:tavLst>
                                    </p:anim>
                                    <p:anim calcmode="lin" valueType="num">
                                      <p:cBhvr additive="base">
                                        <p:cTn id="20" dur="500" fill="hold"/>
                                        <p:tgtEl>
                                          <p:spTgt spid="31847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18472"/>
                                        </p:tgtEl>
                                        <p:attrNameLst>
                                          <p:attrName>style.visibility</p:attrName>
                                        </p:attrNameLst>
                                      </p:cBhvr>
                                      <p:to>
                                        <p:strVal val="visible"/>
                                      </p:to>
                                    </p:set>
                                    <p:anim calcmode="lin" valueType="num">
                                      <p:cBhvr additive="base">
                                        <p:cTn id="25" dur="500" fill="hold"/>
                                        <p:tgtEl>
                                          <p:spTgt spid="318472"/>
                                        </p:tgtEl>
                                        <p:attrNameLst>
                                          <p:attrName>ppt_x</p:attrName>
                                        </p:attrNameLst>
                                      </p:cBhvr>
                                      <p:tavLst>
                                        <p:tav tm="0">
                                          <p:val>
                                            <p:strVal val="1+#ppt_w/2"/>
                                          </p:val>
                                        </p:tav>
                                        <p:tav tm="100000">
                                          <p:val>
                                            <p:strVal val="#ppt_x"/>
                                          </p:val>
                                        </p:tav>
                                      </p:tavLst>
                                    </p:anim>
                                    <p:anim calcmode="lin" valueType="num">
                                      <p:cBhvr additive="base">
                                        <p:cTn id="26" dur="500" fill="hold"/>
                                        <p:tgtEl>
                                          <p:spTgt spid="31847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18473"/>
                                        </p:tgtEl>
                                        <p:attrNameLst>
                                          <p:attrName>style.visibility</p:attrName>
                                        </p:attrNameLst>
                                      </p:cBhvr>
                                      <p:to>
                                        <p:strVal val="visible"/>
                                      </p:to>
                                    </p:set>
                                    <p:anim calcmode="lin" valueType="num">
                                      <p:cBhvr additive="base">
                                        <p:cTn id="31" dur="500" fill="hold"/>
                                        <p:tgtEl>
                                          <p:spTgt spid="318473"/>
                                        </p:tgtEl>
                                        <p:attrNameLst>
                                          <p:attrName>ppt_x</p:attrName>
                                        </p:attrNameLst>
                                      </p:cBhvr>
                                      <p:tavLst>
                                        <p:tav tm="0">
                                          <p:val>
                                            <p:strVal val="1+#ppt_w/2"/>
                                          </p:val>
                                        </p:tav>
                                        <p:tav tm="100000">
                                          <p:val>
                                            <p:strVal val="#ppt_x"/>
                                          </p:val>
                                        </p:tav>
                                      </p:tavLst>
                                    </p:anim>
                                    <p:anim calcmode="lin" valueType="num">
                                      <p:cBhvr additive="base">
                                        <p:cTn id="32" dur="500" fill="hold"/>
                                        <p:tgtEl>
                                          <p:spTgt spid="318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8" grpId="0"/>
      <p:bldP spid="318470" grpId="0"/>
      <p:bldP spid="318471" grpId="0" animBg="1"/>
      <p:bldP spid="318472" grpId="0"/>
      <p:bldP spid="31847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7651"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7652" name="Rectangle 3"/>
          <p:cNvSpPr>
            <a:spLocks noGrp="1"/>
          </p:cNvSpPr>
          <p:nvPr>
            <p:ph idx="1"/>
          </p:nvPr>
        </p:nvSpPr>
        <p:spPr/>
        <p:txBody>
          <a:bodyPr vert="horz" wrap="square" lIns="91440" tIns="45720" rIns="91440" bIns="45720" anchor="t" anchorCtr="0"/>
          <a:p>
            <a:pPr eaLnBrk="1" hangingPunct="1">
              <a:buNone/>
            </a:pPr>
            <a:r>
              <a:rPr lang="zh-CN" altLang="en-US" dirty="0">
                <a:solidFill>
                  <a:schemeClr val="accent2"/>
                </a:solidFill>
                <a:ea typeface="黑体" panose="02010609060101010101" pitchFamily="2" charset="-122"/>
              </a:rPr>
              <a:t>4. 构造最优解</a:t>
            </a:r>
            <a:endParaRPr lang="zh-CN" altLang="en-US" dirty="0">
              <a:solidFill>
                <a:schemeClr val="accent2"/>
              </a:solidFill>
              <a:ea typeface="黑体" panose="02010609060101010101" pitchFamily="2" charset="-122"/>
            </a:endParaRPr>
          </a:p>
          <a:p>
            <a:pPr eaLnBrk="1" hangingPunct="1">
              <a:spcBef>
                <a:spcPct val="50000"/>
              </a:spcBef>
              <a:buNone/>
            </a:pPr>
            <a:r>
              <a:rPr lang="zh-CN" altLang="en-US" sz="2000" dirty="0">
                <a:solidFill>
                  <a:schemeClr val="accent2"/>
                </a:solidFill>
                <a:latin typeface="楷体_GB2312" pitchFamily="49" charset="-122"/>
                <a:ea typeface="楷体_GB2312" pitchFamily="49" charset="-122"/>
              </a:rPr>
              <a:t>      </a:t>
            </a:r>
            <a:r>
              <a:rPr lang="zh-CN" altLang="en-US" sz="2000" dirty="0">
                <a:latin typeface="楷体_GB2312" pitchFamily="49" charset="-122"/>
                <a:ea typeface="楷体_GB2312" pitchFamily="49" charset="-122"/>
              </a:rPr>
              <a:t>为了在算法结束后能方便地构造出与最优值相应的最优解，算法必须存储相应子集树中从活结点到根结点的路径。为此目的，可在每个结点处设置指向其父结点的指针，并设置左、右儿子标志。</a:t>
            </a:r>
            <a:r>
              <a:rPr lang="zh-CN" altLang="en-US" sz="1800" dirty="0">
                <a:solidFill>
                  <a:schemeClr val="accent2"/>
                </a:solidFill>
                <a:latin typeface="Arial" panose="020B0604020202020204" pitchFamily="34" charset="0"/>
                <a:ea typeface="华文行楷" panose="02010800040101010101" pitchFamily="2" charset="-122"/>
              </a:rPr>
              <a:t> </a:t>
            </a:r>
            <a:endParaRPr lang="zh-CN" altLang="en-US" sz="1800" dirty="0">
              <a:solidFill>
                <a:schemeClr val="accent2"/>
              </a:solidFill>
              <a:latin typeface="Arial" panose="020B0604020202020204" pitchFamily="34" charset="0"/>
              <a:ea typeface="华文行楷" panose="02010800040101010101" pitchFamily="2" charset="-122"/>
            </a:endParaRPr>
          </a:p>
          <a:p>
            <a:pPr algn="just" eaLnBrk="1" hangingPunct="1">
              <a:spcBef>
                <a:spcPct val="50000"/>
              </a:spcBef>
              <a:buNone/>
            </a:pPr>
            <a:r>
              <a:rPr lang="en-US" altLang="zh-CN" sz="1800" dirty="0">
                <a:solidFill>
                  <a:srgbClr val="0000FF"/>
                </a:solidFill>
              </a:rPr>
              <a:t> private static class </a:t>
            </a:r>
            <a:r>
              <a:rPr lang="en-US" altLang="zh-CN" sz="1800" b="1" dirty="0">
                <a:solidFill>
                  <a:srgbClr val="0000FF"/>
                </a:solidFill>
              </a:rPr>
              <a:t>QNode</a:t>
            </a:r>
            <a:endParaRPr lang="en-US" altLang="zh-CN" sz="1800" dirty="0">
              <a:solidFill>
                <a:srgbClr val="0000FF"/>
              </a:solidFill>
            </a:endParaRPr>
          </a:p>
          <a:p>
            <a:pPr algn="just" eaLnBrk="1" hangingPunct="1">
              <a:spcBef>
                <a:spcPct val="50000"/>
              </a:spcBef>
              <a:buNone/>
            </a:pPr>
            <a:r>
              <a:rPr lang="en-US" altLang="zh-CN" sz="1800" dirty="0">
                <a:solidFill>
                  <a:srgbClr val="0000FF"/>
                </a:solidFill>
              </a:rPr>
              <a:t> {    </a:t>
            </a:r>
            <a:r>
              <a:rPr lang="en-US" altLang="zh-CN" sz="1800" dirty="0">
                <a:solidFill>
                  <a:srgbClr val="0000FF"/>
                </a:solidFill>
                <a:cs typeface="Times New Roman" panose="02020603050405020304" pitchFamily="18" charset="0"/>
              </a:rPr>
              <a:t>QNode parent;          </a:t>
            </a:r>
            <a:r>
              <a:rPr lang="en-US" altLang="zh-CN" sz="1800" dirty="0">
                <a:cs typeface="Times New Roman" panose="02020603050405020304" pitchFamily="18" charset="0"/>
              </a:rPr>
              <a:t>// </a:t>
            </a:r>
            <a:r>
              <a:rPr lang="zh-CN" altLang="en-US" sz="1800" dirty="0">
                <a:latin typeface="宋体" panose="02010600030101010101" pitchFamily="2" charset="-122"/>
              </a:rPr>
              <a:t>父结点</a:t>
            </a:r>
            <a:endParaRPr lang="zh-CN" altLang="en-US" sz="1800" dirty="0">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boolean leftChild;    </a:t>
            </a:r>
            <a:r>
              <a:rPr lang="en-US" altLang="zh-CN" sz="1800" dirty="0">
                <a:cs typeface="Times New Roman" panose="02020603050405020304" pitchFamily="18" charset="0"/>
              </a:rPr>
              <a:t>// </a:t>
            </a:r>
            <a:r>
              <a:rPr lang="zh-CN" altLang="en-US" sz="1800" dirty="0">
                <a:latin typeface="宋体" panose="02010600030101010101" pitchFamily="2" charset="-122"/>
              </a:rPr>
              <a:t>左儿子标志</a:t>
            </a:r>
            <a:endParaRPr lang="zh-CN" altLang="en-US" sz="1800" dirty="0">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int weight;               </a:t>
            </a:r>
            <a:r>
              <a:rPr lang="en-US" altLang="zh-CN" sz="1800" dirty="0">
                <a:cs typeface="Times New Roman" panose="02020603050405020304" pitchFamily="18" charset="0"/>
              </a:rPr>
              <a:t>// </a:t>
            </a:r>
            <a:r>
              <a:rPr lang="zh-CN" altLang="en-US" sz="1800" dirty="0">
                <a:latin typeface="宋体" panose="02010600030101010101" pitchFamily="2" charset="-122"/>
              </a:rPr>
              <a:t>结点所相应的载重量</a:t>
            </a:r>
            <a:endParaRPr lang="zh-CN" altLang="en-US" sz="1800" dirty="0">
              <a:latin typeface="宋体" panose="02010600030101010101" pitchFamily="2" charset="-122"/>
            </a:endParaRPr>
          </a:p>
          <a:p>
            <a:pPr eaLnBrk="1" hangingPunct="1"/>
            <a:endParaRPr lang="zh-CN" altLang="en-US" b="1" dirty="0">
              <a:solidFill>
                <a:schemeClr val="accent2"/>
              </a:solidFill>
              <a:ea typeface="黑体" panose="02010609060101010101" pitchFamily="2" charset="-122"/>
            </a:endParaRPr>
          </a:p>
        </p:txBody>
      </p:sp>
    </p:spTree>
  </p:cSld>
  <p:clrMapOvr>
    <a:masterClrMapping/>
  </p:clrMapOvr>
  <p:transition>
    <p:blinds/>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8675"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8676"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sz="2000" dirty="0">
                <a:latin typeface="楷体_GB2312" pitchFamily="49" charset="-122"/>
                <a:ea typeface="楷体_GB2312" pitchFamily="49" charset="-122"/>
              </a:rPr>
              <a:t>找到最优值后，可以根据</a:t>
            </a:r>
            <a:r>
              <a:rPr lang="en-US" altLang="zh-CN" sz="2000" dirty="0">
                <a:latin typeface="楷体_GB2312" pitchFamily="49" charset="-122"/>
                <a:ea typeface="楷体_GB2312" pitchFamily="49" charset="-122"/>
              </a:rPr>
              <a:t>parent</a:t>
            </a:r>
            <a:r>
              <a:rPr lang="zh-CN" altLang="en-US" sz="2000" dirty="0">
                <a:latin typeface="楷体_GB2312" pitchFamily="49" charset="-122"/>
                <a:ea typeface="楷体_GB2312" pitchFamily="49" charset="-122"/>
              </a:rPr>
              <a:t>回溯到根节点，找到最优解。</a:t>
            </a:r>
            <a:endParaRPr lang="zh-CN" altLang="en-US" sz="2000" dirty="0">
              <a:latin typeface="楷体_GB2312" pitchFamily="49" charset="-122"/>
              <a:ea typeface="楷体_GB2312" pitchFamily="49" charset="-122"/>
            </a:endParaRPr>
          </a:p>
          <a:p>
            <a:pPr algn="just" eaLnBrk="1" hangingPunct="1">
              <a:spcBef>
                <a:spcPct val="50000"/>
              </a:spcBef>
              <a:buNone/>
            </a:pPr>
            <a:r>
              <a:rPr lang="zh-CN" altLang="en-US" sz="1800" dirty="0">
                <a:cs typeface="Times New Roman" panose="02020603050405020304" pitchFamily="18" charset="0"/>
              </a:rPr>
              <a:t>// </a:t>
            </a:r>
            <a:r>
              <a:rPr lang="zh-CN" altLang="en-US" sz="1800" dirty="0">
                <a:latin typeface="宋体" panose="02010600030101010101" pitchFamily="2" charset="-122"/>
              </a:rPr>
              <a:t>构造当前最优解</a:t>
            </a:r>
            <a:endParaRPr lang="zh-CN" altLang="en-US" sz="1800" dirty="0">
              <a:cs typeface="Times New Roman" panose="02020603050405020304" pitchFamily="18" charset="0"/>
            </a:endParaRPr>
          </a:p>
          <a:p>
            <a:pPr algn="just" eaLnBrk="1" hangingPunct="1">
              <a:spcBef>
                <a:spcPct val="50000"/>
              </a:spcBef>
              <a:buNone/>
            </a:pPr>
            <a:r>
              <a:rPr lang="zh-CN" altLang="en-US" sz="1800" dirty="0">
                <a:solidFill>
                  <a:srgbClr val="0000FF"/>
                </a:solidFill>
                <a:cs typeface="Times New Roman" panose="02020603050405020304" pitchFamily="18" charset="0"/>
              </a:rPr>
              <a:t>      </a:t>
            </a:r>
            <a:r>
              <a:rPr lang="en-US" altLang="zh-CN" sz="1800" dirty="0">
                <a:solidFill>
                  <a:srgbClr val="0000FF"/>
                </a:solidFill>
                <a:cs typeface="Times New Roman" panose="02020603050405020304" pitchFamily="18" charset="0"/>
              </a:rPr>
              <a:t>for (int j = n; j &gt; 0; j--)</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bestx[j] = (e.leftChild) ? 1 : 0;</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e = e.parent;</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rgbClr val="0000FF"/>
                </a:solidFill>
                <a:cs typeface="Times New Roman" panose="02020603050405020304" pitchFamily="18" charset="0"/>
              </a:rPr>
              <a:t>      }</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29699" name="Rectangle 2"/>
          <p:cNvSpPr>
            <a:spLocks noGrp="1"/>
          </p:cNvSpPr>
          <p:nvPr>
            <p:ph type="title"/>
          </p:nvPr>
        </p:nvSpPr>
        <p:spPr/>
        <p:txBody>
          <a:bodyPr vert="horz" wrap="square" lIns="91440" tIns="45720" rIns="91440" bIns="45720" anchor="ctr" anchorCtr="0"/>
          <a:p>
            <a:pPr eaLnBrk="1" hangingPunct="1"/>
            <a:r>
              <a:rPr lang="zh-CN" altLang="en-US" sz="4800" dirty="0"/>
              <a:t>6.3 装载问题</a:t>
            </a:r>
            <a:endParaRPr lang="zh-CN" altLang="en-US" sz="4800" dirty="0"/>
          </a:p>
        </p:txBody>
      </p:sp>
      <p:sp>
        <p:nvSpPr>
          <p:cNvPr id="29700"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5. 优先队列式分支限界法</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解装载问题的优先队列式分支限界法用最大优先队列存储活结点表。活结点</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在优先队列中的优先级定义为从根结点到结点</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的路径所相应的载重量再加上剩余集装箱的重量之和。</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优先队列中优先级最大的活结点成为下一个扩展结点。以结点</a:t>
            </a:r>
            <a:r>
              <a:rPr lang="en-US" altLang="zh-CN" sz="2000" dirty="0">
                <a:latin typeface="楷体_GB2312" pitchFamily="49" charset="-122"/>
                <a:ea typeface="楷体_GB2312" pitchFamily="49" charset="-122"/>
              </a:rPr>
              <a:t>x</a:t>
            </a:r>
            <a:r>
              <a:rPr lang="zh-CN" altLang="en-US" sz="2000" dirty="0">
                <a:latin typeface="楷体_GB2312" pitchFamily="49" charset="-122"/>
                <a:ea typeface="楷体_GB2312" pitchFamily="49" charset="-122"/>
              </a:rPr>
              <a:t>为根的子树中所有结点相应的路径的载重量不超过它的优先级。子集树中叶结点所相应的载重量与其优先级相同。</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在优先队列式分支限界法中，一旦有一个叶结点成为当前扩展结点，则可以断言该叶结点所相应的解即为最优解。此时可终止算法。 </a:t>
            </a:r>
            <a:endParaRPr lang="zh-CN" altLang="en-US" sz="2000"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blinds/>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6.3 装载问题</a:t>
            </a:r>
            <a:endParaRPr lang="zh-CN" altLang="en-US"/>
          </a:p>
        </p:txBody>
      </p:sp>
      <p:sp>
        <p:nvSpPr>
          <p:cNvPr id="3" name="内容占位符 2"/>
          <p:cNvSpPr>
            <a:spLocks noGrp="1"/>
          </p:cNvSpPr>
          <p:nvPr>
            <p:ph idx="1"/>
          </p:nvPr>
        </p:nvSpPr>
        <p:spPr/>
        <p:txBody>
          <a:bodyPr/>
          <a:p>
            <a:r>
              <a:rPr lang="zh-CN" altLang="en-US"/>
              <a:t>优先队列式分支限界法</a:t>
            </a:r>
            <a:endParaRPr lang="zh-CN" altLang="en-US"/>
          </a:p>
          <a:p>
            <a:r>
              <a:rPr lang="zh-CN" altLang="en-US" sz="2000"/>
              <a:t>解装载问题的优先队列式分支限界法用最大优先队列存储活结点表。</a:t>
            </a:r>
            <a:endParaRPr lang="zh-CN" altLang="en-US" sz="2000"/>
          </a:p>
          <a:p>
            <a:r>
              <a:rPr lang="zh-CN" altLang="en-US" sz="2000"/>
              <a:t>活结点x在优先队列中的优先级定义为从根结点到结点x的路径所相应的载重量Ew(即：当前扩展结点船的载重量Ew)再加上剩余集装箱的重量r之和（即：将上界Ew+r定义为结点优先级）。</a:t>
            </a:r>
            <a:endParaRPr lang="zh-CN" altLang="en-US" sz="2000"/>
          </a:p>
          <a:p>
            <a:r>
              <a:rPr lang="zh-CN" altLang="en-US" sz="2000"/>
              <a:t>优先队列中优先级最大的活结点成为下一个扩展结点。</a:t>
            </a:r>
            <a:endParaRPr lang="zh-CN" altLang="en-US" sz="2000"/>
          </a:p>
          <a:p>
            <a:r>
              <a:rPr lang="zh-CN" altLang="en-US" sz="2000"/>
              <a:t>子集树中叶结点所相应的载重量与其优先级（上界值）相同，即：该叶子结点的上界值等于当前叶子结点处船的重量Ew。</a:t>
            </a:r>
            <a:endParaRPr lang="zh-CN" altLang="en-US" sz="2000"/>
          </a:p>
          <a:p>
            <a:r>
              <a:rPr lang="zh-CN" altLang="en-US" sz="2000"/>
              <a:t>在优先队列式分支限界法中，一旦有一个叶结点成为当前扩展结点，则可以断言该叶结点所相应的解即为最优解。此时可终止算法。</a:t>
            </a:r>
            <a:endParaRPr lang="zh-CN" altLang="en-US" sz="2000"/>
          </a:p>
          <a:p>
            <a:endParaRPr lang="zh-CN" altLang="en-US"/>
          </a:p>
          <a:p>
            <a:pPr marL="0" indent="0">
              <a:buNone/>
            </a:pPr>
            <a:endParaRPr lang="zh-CN" altLang="en-US"/>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7171" name="Rectangle 2"/>
          <p:cNvSpPr>
            <a:spLocks noGrp="1"/>
          </p:cNvSpPr>
          <p:nvPr>
            <p:ph type="title"/>
          </p:nvPr>
        </p:nvSpPr>
        <p:spPr/>
        <p:txBody>
          <a:bodyPr vert="horz" wrap="square" lIns="91440" tIns="45720" rIns="91440" bIns="45720" anchor="ctr" anchorCtr="0"/>
          <a:p>
            <a:pPr eaLnBrk="1" hangingPunct="1"/>
            <a:r>
              <a:rPr lang="zh-CN" altLang="en-US" sz="4800" dirty="0"/>
              <a:t>6.1	分支限界法的基本思想</a:t>
            </a:r>
            <a:endParaRPr lang="zh-CN" altLang="en-US" sz="4800" dirty="0"/>
          </a:p>
        </p:txBody>
      </p:sp>
      <p:sp>
        <p:nvSpPr>
          <p:cNvPr id="7172"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3. 常见的两种分支限界法</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400" dirty="0">
                <a:latin typeface="楷体_GB2312" pitchFamily="49" charset="-122"/>
                <a:ea typeface="楷体_GB2312" pitchFamily="49" charset="-122"/>
              </a:rPr>
              <a:t>（1）队列式(</a:t>
            </a:r>
            <a:r>
              <a:rPr lang="en-US" altLang="zh-CN" sz="2400" dirty="0">
                <a:latin typeface="楷体_GB2312" pitchFamily="49" charset="-122"/>
                <a:ea typeface="楷体_GB2312" pitchFamily="49" charset="-122"/>
              </a:rPr>
              <a:t>FIFO)</a:t>
            </a:r>
            <a:r>
              <a:rPr lang="zh-CN" altLang="en-US" sz="2400" dirty="0">
                <a:latin typeface="楷体_GB2312" pitchFamily="49" charset="-122"/>
                <a:ea typeface="楷体_GB2312" pitchFamily="49" charset="-122"/>
              </a:rPr>
              <a:t>分支限界法</a:t>
            </a:r>
            <a:endParaRPr lang="zh-CN" altLang="en-US" sz="2400" dirty="0">
              <a:latin typeface="楷体_GB2312" pitchFamily="49" charset="-122"/>
              <a:ea typeface="楷体_GB2312" pitchFamily="49" charset="-122"/>
            </a:endParaRPr>
          </a:p>
          <a:p>
            <a:pPr eaLnBrk="1" hangingPunct="1">
              <a:spcBef>
                <a:spcPct val="50000"/>
              </a:spcBef>
              <a:buNone/>
            </a:pPr>
            <a:r>
              <a:rPr lang="zh-CN" altLang="en-US" sz="2400" dirty="0">
                <a:latin typeface="楷体_GB2312" pitchFamily="49" charset="-122"/>
                <a:ea typeface="楷体_GB2312" pitchFamily="49" charset="-122"/>
              </a:rPr>
              <a:t>    按照队列先进先出（</a:t>
            </a:r>
            <a:r>
              <a:rPr lang="en-US" altLang="zh-CN" sz="2400" dirty="0">
                <a:latin typeface="楷体_GB2312" pitchFamily="49" charset="-122"/>
                <a:ea typeface="楷体_GB2312" pitchFamily="49" charset="-122"/>
              </a:rPr>
              <a:t>FIFO）</a:t>
            </a:r>
            <a:r>
              <a:rPr lang="zh-CN" altLang="en-US" sz="2400" dirty="0">
                <a:latin typeface="楷体_GB2312" pitchFamily="49" charset="-122"/>
                <a:ea typeface="楷体_GB2312" pitchFamily="49" charset="-122"/>
              </a:rPr>
              <a:t>原则选取下一个节点为扩展节点。</a:t>
            </a:r>
            <a:r>
              <a:rPr lang="zh-CN" altLang="en-US" sz="2000" dirty="0">
                <a:solidFill>
                  <a:schemeClr val="accent2"/>
                </a:solidFill>
                <a:latin typeface="楷体_GB2312" pitchFamily="49" charset="-122"/>
                <a:ea typeface="楷体_GB2312" pitchFamily="49" charset="-122"/>
              </a:rPr>
              <a:t> </a:t>
            </a:r>
            <a:endParaRPr lang="zh-CN" altLang="en-US" sz="2000" dirty="0">
              <a:solidFill>
                <a:schemeClr val="accent2"/>
              </a:solidFill>
              <a:latin typeface="楷体_GB2312" pitchFamily="49" charset="-122"/>
              <a:ea typeface="楷体_GB2312" pitchFamily="49" charset="-122"/>
            </a:endParaRPr>
          </a:p>
          <a:p>
            <a:pPr eaLnBrk="1" hangingPunct="1">
              <a:spcBef>
                <a:spcPct val="50000"/>
              </a:spcBef>
              <a:buNone/>
            </a:pPr>
            <a:r>
              <a:rPr lang="zh-CN" altLang="en-US" sz="2400" dirty="0">
                <a:latin typeface="楷体_GB2312" pitchFamily="49" charset="-122"/>
                <a:ea typeface="楷体_GB2312" pitchFamily="49" charset="-122"/>
              </a:rPr>
              <a:t>（2）优先队列式分支限界法</a:t>
            </a:r>
            <a:endParaRPr lang="zh-CN" altLang="en-US" sz="2400" dirty="0">
              <a:latin typeface="楷体_GB2312" pitchFamily="49" charset="-122"/>
              <a:ea typeface="楷体_GB2312" pitchFamily="49" charset="-122"/>
            </a:endParaRPr>
          </a:p>
          <a:p>
            <a:pPr eaLnBrk="1" hangingPunct="1">
              <a:spcBef>
                <a:spcPct val="50000"/>
              </a:spcBef>
              <a:buNone/>
            </a:pPr>
            <a:r>
              <a:rPr lang="zh-CN" altLang="en-US" sz="2400" dirty="0">
                <a:latin typeface="楷体_GB2312" pitchFamily="49" charset="-122"/>
                <a:ea typeface="楷体_GB2312" pitchFamily="49" charset="-122"/>
              </a:rPr>
              <a:t>    按照优先队列中规定的优先级选取优先级最高的节点成为当前扩展节点。</a:t>
            </a:r>
            <a:endParaRPr lang="zh-CN" altLang="en-US" sz="2400" dirty="0">
              <a:latin typeface="楷体_GB2312" pitchFamily="49" charset="-122"/>
              <a:ea typeface="楷体_GB2312" pitchFamily="49" charset="-122"/>
            </a:endParaRPr>
          </a:p>
          <a:p>
            <a:pPr eaLnBrk="1" hangingPunct="1">
              <a:buNone/>
            </a:pPr>
            <a:endParaRPr lang="zh-CN" altLang="en-US" dirty="0"/>
          </a:p>
        </p:txBody>
      </p:sp>
    </p:spTree>
  </p:cSld>
  <p:clrMapOvr>
    <a:masterClrMapping/>
  </p:clrMapOvr>
  <p:transition>
    <p:blinds/>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102" name="图片 101"/>
          <p:cNvPicPr/>
          <p:nvPr/>
        </p:nvPicPr>
        <p:blipFill>
          <a:blip r:embed="rId1"/>
          <a:stretch>
            <a:fillRect/>
          </a:stretch>
        </p:blipFill>
        <p:spPr>
          <a:xfrm>
            <a:off x="971550" y="609600"/>
            <a:ext cx="6634480" cy="5461000"/>
          </a:xfrm>
          <a:prstGeom prst="rect">
            <a:avLst/>
          </a:prstGeom>
          <a:noFill/>
          <a:ln w="9525">
            <a:noFill/>
          </a:ln>
        </p:spPr>
      </p:pic>
      <p:sp>
        <p:nvSpPr>
          <p:cNvPr id="5" name="文本框 4"/>
          <p:cNvSpPr txBox="1"/>
          <p:nvPr/>
        </p:nvSpPr>
        <p:spPr>
          <a:xfrm>
            <a:off x="828040" y="6070600"/>
            <a:ext cx="6722110" cy="368300"/>
          </a:xfrm>
          <a:prstGeom prst="rect">
            <a:avLst/>
          </a:prstGeom>
          <a:noFill/>
        </p:spPr>
        <p:txBody>
          <a:bodyPr wrap="square" rtlCol="0">
            <a:spAutoFit/>
          </a:bodyPr>
          <a:p>
            <a:r>
              <a:rPr lang="zh-CN" altLang="en-US"/>
              <a:t>https://blog.csdn.net/qq_44766883/article/details/106904355</a:t>
            </a:r>
            <a:endParaRPr lang="zh-CN" altLang="en-US"/>
          </a:p>
        </p:txBody>
      </p:sp>
    </p:spTree>
  </p:cSld>
  <p:clrMapOvr>
    <a:masterClrMapping/>
  </p:clrMapOvr>
  <p:transition>
    <p:blinds/>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906" name="Rectangle 82"/>
          <p:cNvSpPr/>
          <p:nvPr/>
        </p:nvSpPr>
        <p:spPr>
          <a:xfrm>
            <a:off x="900113" y="904875"/>
            <a:ext cx="5516245" cy="5835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zh-CN" altLang="en-US" dirty="0">
                <a:latin typeface="Arial" panose="020B0604020202020204" pitchFamily="34" charset="0"/>
                <a:ea typeface="楷体_GB2312" pitchFamily="49" charset="-122"/>
              </a:rPr>
              <a:t>例：</a:t>
            </a:r>
            <a:r>
              <a:rPr lang="en-US" altLang="zh-CN" dirty="0">
                <a:latin typeface="Arial" panose="020B0604020202020204" pitchFamily="34" charset="0"/>
                <a:ea typeface="楷体_GB2312" pitchFamily="49" charset="-122"/>
              </a:rPr>
              <a:t>n=3, c</a:t>
            </a:r>
            <a:r>
              <a:rPr lang="en-US" altLang="zh-CN" baseline="-25000" dirty="0">
                <a:latin typeface="Arial" panose="020B0604020202020204" pitchFamily="34" charset="0"/>
                <a:ea typeface="楷体_GB2312" pitchFamily="49" charset="-122"/>
              </a:rPr>
              <a:t>1</a:t>
            </a:r>
            <a:r>
              <a:rPr lang="en-US" altLang="zh-CN" dirty="0">
                <a:latin typeface="Arial" panose="020B0604020202020204" pitchFamily="34" charset="0"/>
                <a:ea typeface="楷体_GB2312" pitchFamily="49" charset="-122"/>
              </a:rPr>
              <a:t>=50, w=[40,40,</a:t>
            </a:r>
            <a:r>
              <a:rPr lang="en-US" altLang="zh-CN" dirty="0">
                <a:latin typeface="Arial" panose="020B0604020202020204" pitchFamily="34" charset="0"/>
                <a:ea typeface="楷体_GB2312" pitchFamily="49" charset="-122"/>
              </a:rPr>
              <a:t>10]</a:t>
            </a:r>
            <a:endParaRPr lang="en-US" altLang="zh-CN" dirty="0">
              <a:latin typeface="Arial" panose="020B0604020202020204" pitchFamily="34" charset="0"/>
              <a:ea typeface="楷体_GB2312" pitchFamily="49" charset="-122"/>
            </a:endParaRPr>
          </a:p>
        </p:txBody>
      </p:sp>
    </p:spTree>
  </p:cSld>
  <p:clrMapOvr>
    <a:masterClrMapping/>
  </p:clrMapOvr>
  <p:transition>
    <p:blind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404495"/>
            <a:ext cx="7772400" cy="1143000"/>
          </a:xfrm>
        </p:spPr>
        <p:txBody>
          <a:bodyPr/>
          <a:p>
            <a:r>
              <a:rPr lang="zh-CN" altLang="en-US" dirty="0">
                <a:sym typeface="+mn-ea"/>
              </a:rPr>
              <a:t>6.4 布线问题</a:t>
            </a:r>
            <a:endParaRPr lang="zh-CN" altLang="en-US"/>
          </a:p>
        </p:txBody>
      </p:sp>
      <p:sp>
        <p:nvSpPr>
          <p:cNvPr id="3" name="内容占位符 2"/>
          <p:cNvSpPr>
            <a:spLocks noGrp="1"/>
          </p:cNvSpPr>
          <p:nvPr>
            <p:ph idx="1"/>
          </p:nvPr>
        </p:nvSpPr>
        <p:spPr>
          <a:xfrm>
            <a:off x="467995" y="1268730"/>
            <a:ext cx="8395970" cy="4114800"/>
          </a:xfrm>
        </p:spPr>
        <p:txBody>
          <a:bodyPr/>
          <a:p>
            <a:r>
              <a:rPr lang="zh-CN" altLang="en-US"/>
              <a:t>问题描述</a:t>
            </a:r>
            <a:endParaRPr lang="zh-CN" altLang="en-US"/>
          </a:p>
          <a:p>
            <a:r>
              <a:rPr lang="zh-CN" altLang="en-US" sz="2400"/>
              <a:t>印刷电路板将布线区域划分成n*</a:t>
            </a:r>
            <a:r>
              <a:rPr lang="en-US" altLang="zh-CN" sz="2400"/>
              <a:t>n</a:t>
            </a:r>
            <a:r>
              <a:rPr lang="zh-CN" altLang="en-US" sz="2400"/>
              <a:t>个方格阵列，精确的电路布线问题要求确定连接方格a的中点到方格b的中点的最短布线问题。在布线时，电路只能沿着直线或直角布线。为了避免线路相交，已布了线的方格做了封锁标记，其他线路不允许穿过被封锁的方格。</a:t>
            </a:r>
            <a:endParaRPr lang="zh-CN" altLang="en-US" sz="2400"/>
          </a:p>
          <a:p>
            <a:endParaRPr lang="zh-CN" altLang="en-US" sz="2400"/>
          </a:p>
        </p:txBody>
      </p:sp>
      <p:pic>
        <p:nvPicPr>
          <p:cNvPr id="4" name="图片 3"/>
          <p:cNvPicPr>
            <a:picLocks noChangeAspect="1"/>
          </p:cNvPicPr>
          <p:nvPr/>
        </p:nvPicPr>
        <p:blipFill>
          <a:blip r:embed="rId1"/>
          <a:stretch>
            <a:fillRect/>
          </a:stretch>
        </p:blipFill>
        <p:spPr>
          <a:xfrm>
            <a:off x="5436235" y="3356610"/>
            <a:ext cx="3264535" cy="3408045"/>
          </a:xfrm>
          <a:prstGeom prst="rect">
            <a:avLst/>
          </a:prstGeom>
        </p:spPr>
      </p:pic>
    </p:spTree>
  </p:cSld>
  <p:clrMapOvr>
    <a:masterClrMapping/>
  </p:clrMapOvr>
  <p:transition>
    <p:blinds/>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0723" name="Rectangle 2"/>
          <p:cNvSpPr>
            <a:spLocks noGrp="1"/>
          </p:cNvSpPr>
          <p:nvPr>
            <p:ph type="title"/>
          </p:nvPr>
        </p:nvSpPr>
        <p:spPr/>
        <p:txBody>
          <a:bodyPr vert="horz" wrap="square" lIns="91440" tIns="45720" rIns="91440" bIns="45720" anchor="ctr" anchorCtr="0"/>
          <a:p>
            <a:pPr eaLnBrk="1" hangingPunct="1"/>
            <a:r>
              <a:rPr lang="zh-CN" altLang="en-US" sz="4800" dirty="0"/>
              <a:t>6.4 布线问题</a:t>
            </a:r>
            <a:endParaRPr lang="zh-CN" altLang="en-US" sz="4800" dirty="0"/>
          </a:p>
        </p:txBody>
      </p:sp>
      <p:sp>
        <p:nvSpPr>
          <p:cNvPr id="30724" name="Rectangle 3"/>
          <p:cNvSpPr>
            <a:spLocks noGrp="1"/>
          </p:cNvSpPr>
          <p:nvPr>
            <p:ph idx="1"/>
          </p:nvPr>
        </p:nvSpPr>
        <p:spPr/>
        <p:txBody>
          <a:bodyPr vert="horz" wrap="square" lIns="91440" tIns="45720" rIns="91440" bIns="45720" anchor="t" anchorCtr="0"/>
          <a:p>
            <a:pPr marL="609600" indent="-609600" eaLnBrk="1" hangingPunct="1">
              <a:spcBef>
                <a:spcPct val="50000"/>
              </a:spcBef>
              <a:buNone/>
            </a:pPr>
            <a:r>
              <a:rPr lang="zh-CN" altLang="en-US" dirty="0">
                <a:solidFill>
                  <a:schemeClr val="accent2"/>
                </a:solidFill>
                <a:ea typeface="黑体" panose="02010609060101010101" pitchFamily="2" charset="-122"/>
              </a:rPr>
              <a:t>算法的思想</a:t>
            </a:r>
            <a:endParaRPr lang="zh-CN" altLang="en-US" dirty="0">
              <a:solidFill>
                <a:schemeClr val="accent2"/>
              </a:solidFill>
              <a:ea typeface="黑体" panose="02010609060101010101" pitchFamily="2" charset="-122"/>
            </a:endParaRPr>
          </a:p>
          <a:p>
            <a:pPr marL="609600" indent="-609600" algn="just" eaLnBrk="1" hangingPunct="1">
              <a:spcBef>
                <a:spcPct val="50000"/>
              </a:spcBef>
              <a:buNone/>
            </a:pPr>
            <a:r>
              <a:rPr lang="zh-CN" altLang="en-US" sz="2000" dirty="0">
                <a:latin typeface="楷体_GB2312" pitchFamily="49" charset="-122"/>
                <a:ea typeface="楷体_GB2312" pitchFamily="49" charset="-122"/>
              </a:rPr>
              <a:t>        解此问题的队列式分支限界法从起始位置</a:t>
            </a: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开始将它作为第一个扩展结点。与该扩展结点相邻并且可达的方格成为可行结点被加入到活结点队列中，并且将这些方格标记为1，即从起始方格</a:t>
            </a: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到这些方格的距离为1。</a:t>
            </a:r>
            <a:endParaRPr lang="zh-CN" altLang="en-US" sz="2000" dirty="0">
              <a:latin typeface="楷体_GB2312" pitchFamily="49" charset="-122"/>
              <a:ea typeface="楷体_GB2312" pitchFamily="49" charset="-122"/>
            </a:endParaRPr>
          </a:p>
          <a:p>
            <a:pPr marL="609600" indent="-609600" eaLnBrk="1" hangingPunct="1">
              <a:spcBef>
                <a:spcPct val="50000"/>
              </a:spcBef>
              <a:buFontTx/>
              <a:buAutoNum type="arabicPeriod"/>
            </a:pPr>
            <a:endParaRPr lang="zh-CN" altLang="en-US" sz="1800" dirty="0">
              <a:solidFill>
                <a:schemeClr val="accent2"/>
              </a:solidFill>
              <a:latin typeface="Arial" panose="020B0604020202020204" pitchFamily="34" charset="0"/>
              <a:ea typeface="华文行楷" panose="02010800040101010101" pitchFamily="2" charset="-122"/>
            </a:endParaRPr>
          </a:p>
          <a:p>
            <a:pPr marL="609600" indent="-609600" algn="just" eaLnBrk="1" hangingPunct="1">
              <a:spcBef>
                <a:spcPct val="50000"/>
              </a:spcBef>
              <a:buNone/>
            </a:pPr>
            <a:r>
              <a:rPr lang="zh-CN" altLang="en-US" sz="2000" dirty="0">
                <a:latin typeface="楷体_GB2312" pitchFamily="49" charset="-122"/>
                <a:ea typeface="楷体_GB2312" pitchFamily="49" charset="-122"/>
              </a:rPr>
              <a:t>        接着，算法从活结点队列中取出队首结点作为下一个扩展结点，并将与当前扩展结点相邻且未标记过的方格标记为2，并存入活结点队列。这个过程一直继续到算法搜索到目标方格</a:t>
            </a: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或活结点队列为空时为止。即加入剪枝的广度优先搜索。</a:t>
            </a:r>
            <a:endParaRPr lang="zh-CN" altLang="en-US" sz="1800" dirty="0">
              <a:solidFill>
                <a:schemeClr val="accent2"/>
              </a:solidFill>
              <a:latin typeface="Arial" panose="020B0604020202020204" pitchFamily="34" charset="0"/>
              <a:ea typeface="华文行楷" panose="02010800040101010101" pitchFamily="2" charset="-122"/>
            </a:endParaRPr>
          </a:p>
          <a:p>
            <a:pPr marL="609600" indent="-609600" eaLnBrk="1" hangingPunct="1"/>
            <a:endParaRPr lang="zh-CN" altLang="en-US" dirty="0"/>
          </a:p>
        </p:txBody>
      </p:sp>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27405" y="260350"/>
            <a:ext cx="7772400" cy="1143000"/>
          </a:xfrm>
        </p:spPr>
        <p:txBody>
          <a:bodyPr/>
          <a:p>
            <a:r>
              <a:rPr lang="zh-CN" altLang="en-US" dirty="0">
                <a:sym typeface="+mn-ea"/>
              </a:rPr>
              <a:t>6.4 布线问题</a:t>
            </a:r>
            <a:endParaRPr lang="zh-CN" altLang="en-US"/>
          </a:p>
        </p:txBody>
      </p:sp>
      <p:sp>
        <p:nvSpPr>
          <p:cNvPr id="3" name="内容占位符 2"/>
          <p:cNvSpPr>
            <a:spLocks noGrp="1"/>
          </p:cNvSpPr>
          <p:nvPr>
            <p:ph idx="1"/>
          </p:nvPr>
        </p:nvSpPr>
        <p:spPr>
          <a:xfrm>
            <a:off x="170815" y="1340485"/>
            <a:ext cx="8801735" cy="4114800"/>
          </a:xfrm>
        </p:spPr>
        <p:txBody>
          <a:bodyPr/>
          <a:p>
            <a:r>
              <a:rPr lang="zh-CN" altLang="en-US" sz="2000"/>
              <a:t>问题分析</a:t>
            </a:r>
            <a:endParaRPr lang="zh-CN" altLang="en-US" sz="2000"/>
          </a:p>
          <a:p>
            <a:r>
              <a:rPr lang="zh-CN" altLang="en-US" sz="2000"/>
              <a:t>布线问题的解空间是一个图结构。</a:t>
            </a:r>
            <a:endParaRPr lang="zh-CN" altLang="en-US" sz="2000"/>
          </a:p>
          <a:p>
            <a:r>
              <a:rPr lang="zh-CN" altLang="en-US" sz="2000"/>
              <a:t>解决的思路采用分支限界法，从起始节点开始不断扩展，直到目的节点结束，得到最短的路径长度(即最优值)；然后从目的节点往回回溯，逐步求得最优解。</a:t>
            </a:r>
            <a:endParaRPr lang="zh-CN" altLang="en-US" sz="2000"/>
          </a:p>
          <a:p>
            <a:r>
              <a:rPr lang="zh-CN" altLang="en-US" sz="2000"/>
              <a:t>解题步骤</a:t>
            </a:r>
            <a:endParaRPr lang="zh-CN" altLang="en-US" sz="2000"/>
          </a:p>
          <a:p>
            <a:r>
              <a:rPr lang="zh-CN" altLang="en-US" sz="2000"/>
              <a:t>创建一个表示节点的结构体Position，其包含两个int变量，x，y分别表示当前节点所在的行数，列数；</a:t>
            </a:r>
            <a:endParaRPr lang="zh-CN" altLang="en-US" sz="2000"/>
          </a:p>
          <a:p>
            <a:r>
              <a:rPr lang="zh-CN" altLang="en-US" sz="2000"/>
              <a:t>创建一个二维数组grid[][]，表示当前的电路板，初始时，grid[i][j]=0表示可以布线，grid[i][j]=1表示该节点被封锁，不能布线。为了便于处理方格边界的问题，约定在原有的方格阵列四周增设一道围墙，这些附加方格全部标记为1，不允许扩展。</a:t>
            </a:r>
            <a:endParaRPr lang="zh-CN" altLang="en-US" sz="2000"/>
          </a:p>
          <a:p>
            <a:r>
              <a:rPr lang="zh-CN" altLang="en-US" sz="2000"/>
              <a:t>创建一个队列Q，用来扩展活结点表，初始时队列为空，将起始节点的四周的可扩展节点全部加入队列，不断循环，求解最优值，直到队列为空为止。本题采用队列式分支限界法求解；</a:t>
            </a:r>
            <a:endParaRPr lang="zh-CN" altLang="en-US" sz="2000"/>
          </a:p>
          <a:p>
            <a:r>
              <a:rPr lang="zh-CN" altLang="en-US" sz="2000"/>
              <a:t>创建位移矩阵offset[][]，表示当前节点向上下左右扩展的相对位移</a:t>
            </a:r>
            <a:endParaRPr lang="zh-CN" altLang="en-US" sz="2000"/>
          </a:p>
          <a:p>
            <a:pPr marL="0" indent="0">
              <a:buNone/>
            </a:pPr>
            <a:endParaRPr lang="zh-CN" altLang="en-US" sz="2000"/>
          </a:p>
        </p:txBody>
      </p:sp>
      <p:pic>
        <p:nvPicPr>
          <p:cNvPr id="4" name="图片 3"/>
          <p:cNvPicPr>
            <a:picLocks noChangeAspect="1"/>
          </p:cNvPicPr>
          <p:nvPr/>
        </p:nvPicPr>
        <p:blipFill>
          <a:blip r:embed="rId1"/>
          <a:stretch>
            <a:fillRect/>
          </a:stretch>
        </p:blipFill>
        <p:spPr>
          <a:xfrm>
            <a:off x="1115695" y="2708910"/>
            <a:ext cx="7847965" cy="2378710"/>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6.4 布线问题</a:t>
            </a:r>
            <a:endParaRPr lang="zh-CN" altLang="en-US"/>
          </a:p>
        </p:txBody>
      </p:sp>
      <p:sp>
        <p:nvSpPr>
          <p:cNvPr id="3" name="内容占位符 2"/>
          <p:cNvSpPr>
            <a:spLocks noGrp="1"/>
          </p:cNvSpPr>
          <p:nvPr>
            <p:ph idx="1"/>
          </p:nvPr>
        </p:nvSpPr>
        <p:spPr>
          <a:xfrm>
            <a:off x="755650" y="1844675"/>
            <a:ext cx="7772400" cy="4114800"/>
          </a:xfrm>
        </p:spPr>
        <p:txBody>
          <a:bodyPr/>
          <a:p>
            <a:r>
              <a:rPr lang="zh-CN" altLang="en-US" sz="2400"/>
              <a:t>输入</a:t>
            </a:r>
            <a:endParaRPr lang="zh-CN" altLang="en-US" sz="2400"/>
          </a:p>
          <a:p>
            <a:r>
              <a:rPr lang="zh-CN" altLang="en-US" sz="2000"/>
              <a:t>输入共有n+3行</a:t>
            </a:r>
            <a:endParaRPr lang="zh-CN" altLang="en-US" sz="2000"/>
          </a:p>
          <a:p>
            <a:r>
              <a:rPr lang="zh-CN" altLang="en-US" sz="2000"/>
              <a:t>第一行包括两个数，n，m表示电路板是一个n*m的方格阵列</a:t>
            </a:r>
            <a:endParaRPr lang="zh-CN" altLang="en-US" sz="2000"/>
          </a:p>
          <a:p>
            <a:r>
              <a:rPr lang="zh-CN" altLang="en-US" sz="2000"/>
              <a:t>第二行包括两个数，row1，col1，表示起始点的行号和列号</a:t>
            </a:r>
            <a:endParaRPr lang="zh-CN" altLang="en-US" sz="2000"/>
          </a:p>
          <a:p>
            <a:r>
              <a:rPr lang="zh-CN" altLang="en-US" sz="2000"/>
              <a:t>第三行包括两个数，row2，col2，表示目标点的行号和列号</a:t>
            </a:r>
            <a:endParaRPr lang="zh-CN" altLang="en-US" sz="2000"/>
          </a:p>
          <a:p>
            <a:r>
              <a:rPr lang="zh-CN" altLang="en-US" sz="2000"/>
              <a:t>然后输入n行，每行m个数，0或1，表示电路板的封锁情况</a:t>
            </a:r>
            <a:endParaRPr lang="zh-CN" altLang="en-US" sz="2000"/>
          </a:p>
          <a:p>
            <a:r>
              <a:rPr lang="zh-CN" altLang="en-US" sz="2400"/>
              <a:t>数据规模：</a:t>
            </a:r>
            <a:endParaRPr lang="zh-CN" altLang="en-US" sz="2400"/>
          </a:p>
          <a:p>
            <a:r>
              <a:rPr lang="zh-CN" altLang="en-US" sz="2000"/>
              <a:t>0&lt;=m&lt;=100</a:t>
            </a:r>
            <a:endParaRPr lang="zh-CN" altLang="en-US" sz="2000"/>
          </a:p>
          <a:p>
            <a:r>
              <a:rPr lang="zh-CN" altLang="en-US" sz="2000"/>
              <a:t>0&lt;=n&lt;=100</a:t>
            </a:r>
            <a:endParaRPr lang="zh-CN" altLang="en-US" sz="2000"/>
          </a:p>
        </p:txBody>
      </p:sp>
    </p:spTree>
  </p:cSld>
  <p:clrMapOvr>
    <a:masterClrMapping/>
  </p:clrMapOvr>
  <p:transition>
    <p:blinds/>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611505" y="548640"/>
            <a:ext cx="7772400" cy="4114800"/>
          </a:xfrm>
        </p:spPr>
        <p:txBody>
          <a:bodyPr/>
          <a:p>
            <a:r>
              <a:rPr lang="zh-CN" altLang="en-US" sz="2400"/>
              <a:t>输出</a:t>
            </a:r>
            <a:endParaRPr lang="zh-CN" altLang="en-US" sz="2400"/>
          </a:p>
          <a:p>
            <a:r>
              <a:rPr lang="zh-CN" altLang="en-US" sz="2000"/>
              <a:t>输出只有一行</a:t>
            </a:r>
            <a:endParaRPr lang="zh-CN" altLang="en-US" sz="2000"/>
          </a:p>
          <a:p>
            <a:r>
              <a:rPr lang="zh-CN" altLang="en-US" sz="2000"/>
              <a:t>表示从起始点到目的点的最短距离</a:t>
            </a:r>
            <a:endParaRPr lang="zh-CN" altLang="en-US" sz="2000"/>
          </a:p>
          <a:p>
            <a:r>
              <a:rPr lang="zh-CN" altLang="en-US" sz="2400"/>
              <a:t>样例输入</a:t>
            </a:r>
            <a:endParaRPr lang="zh-CN" altLang="en-US" sz="2400"/>
          </a:p>
          <a:p>
            <a:r>
              <a:rPr lang="zh-CN" altLang="en-US" sz="2000"/>
              <a:t>7 7</a:t>
            </a:r>
            <a:endParaRPr lang="zh-CN" altLang="en-US" sz="2000"/>
          </a:p>
          <a:p>
            <a:r>
              <a:rPr lang="zh-CN" altLang="en-US" sz="2000"/>
              <a:t>3 2</a:t>
            </a:r>
            <a:endParaRPr lang="zh-CN" altLang="en-US" sz="2000"/>
          </a:p>
          <a:p>
            <a:r>
              <a:rPr lang="zh-CN" altLang="en-US" sz="2000"/>
              <a:t>4 6</a:t>
            </a:r>
            <a:endParaRPr lang="zh-CN" altLang="en-US" sz="2000"/>
          </a:p>
          <a:p>
            <a:r>
              <a:rPr lang="zh-CN" altLang="en-US" sz="2000"/>
              <a:t>0 0 1 0 0 0 0</a:t>
            </a:r>
            <a:endParaRPr lang="zh-CN" altLang="en-US" sz="2000"/>
          </a:p>
          <a:p>
            <a:r>
              <a:rPr lang="zh-CN" altLang="en-US" sz="2000"/>
              <a:t>0 0 1 1 0 0 0</a:t>
            </a:r>
            <a:endParaRPr lang="zh-CN" altLang="en-US" sz="2000"/>
          </a:p>
          <a:p>
            <a:r>
              <a:rPr lang="zh-CN" altLang="en-US" sz="2000"/>
              <a:t>0 0 0 0 1 0 0</a:t>
            </a:r>
            <a:endParaRPr lang="zh-CN" altLang="en-US" sz="2000"/>
          </a:p>
          <a:p>
            <a:r>
              <a:rPr lang="zh-CN" altLang="en-US" sz="2000"/>
              <a:t>0 0 0 1 1 0 0</a:t>
            </a:r>
            <a:endParaRPr lang="zh-CN" altLang="en-US" sz="2000"/>
          </a:p>
          <a:p>
            <a:r>
              <a:rPr lang="zh-CN" altLang="en-US" sz="2000"/>
              <a:t>1 0 0 0 1 0 0</a:t>
            </a:r>
            <a:endParaRPr lang="zh-CN" altLang="en-US" sz="2000"/>
          </a:p>
          <a:p>
            <a:r>
              <a:rPr lang="zh-CN" altLang="en-US" sz="2000"/>
              <a:t>1 1 1 0 0 0 0</a:t>
            </a:r>
            <a:endParaRPr lang="zh-CN" altLang="en-US" sz="2000"/>
          </a:p>
          <a:p>
            <a:r>
              <a:rPr lang="zh-CN" altLang="en-US" sz="2000"/>
              <a:t>1 1 1 0 0 0 0</a:t>
            </a:r>
            <a:endParaRPr lang="zh-CN" altLang="en-US" sz="2000"/>
          </a:p>
          <a:p>
            <a:r>
              <a:rPr lang="zh-CN" altLang="en-US" sz="2400"/>
              <a:t>样例输出</a:t>
            </a:r>
            <a:endParaRPr lang="zh-CN" altLang="en-US" sz="2400"/>
          </a:p>
          <a:p>
            <a:r>
              <a:rPr lang="zh-CN" altLang="en-US" sz="2000"/>
              <a:t>9</a:t>
            </a:r>
            <a:endParaRPr lang="zh-CN" altLang="en-US" sz="2000"/>
          </a:p>
          <a:p>
            <a:endParaRPr lang="zh-CN" altLang="en-US" sz="2000"/>
          </a:p>
        </p:txBody>
      </p:sp>
    </p:spTree>
  </p:cSld>
  <p:clrMapOvr>
    <a:masterClrMapping/>
  </p:clrMapOvr>
  <p:transition>
    <p:blinds/>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1747" name="Rectangle 2"/>
          <p:cNvSpPr>
            <a:spLocks noGrp="1"/>
          </p:cNvSpPr>
          <p:nvPr>
            <p:ph type="ctrTitle"/>
          </p:nvPr>
        </p:nvSpPr>
        <p:spPr>
          <a:xfrm>
            <a:off x="685800" y="685800"/>
            <a:ext cx="7772400" cy="1143000"/>
          </a:xfrm>
        </p:spPr>
        <p:txBody>
          <a:bodyPr vert="horz" wrap="square" lIns="91440" tIns="45720" rIns="91440" bIns="45720" anchor="ctr" anchorCtr="0"/>
          <a:p>
            <a:pPr eaLnBrk="1" hangingPunct="1">
              <a:buClrTx/>
              <a:buSzTx/>
              <a:buFontTx/>
            </a:pPr>
            <a:r>
              <a:rPr lang="zh-CN" altLang="en-US" sz="4800" dirty="0"/>
              <a:t>6.4 布线问题</a:t>
            </a:r>
            <a:endParaRPr lang="zh-CN" altLang="en-US" sz="4800" dirty="0"/>
          </a:p>
        </p:txBody>
      </p:sp>
      <p:sp>
        <p:nvSpPr>
          <p:cNvPr id="295940" name="Text Box 4"/>
          <p:cNvSpPr txBox="1"/>
          <p:nvPr/>
        </p:nvSpPr>
        <p:spPr>
          <a:xfrm>
            <a:off x="762000" y="1905000"/>
            <a:ext cx="4114800" cy="2017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en-US" altLang="zh-CN" sz="1800" dirty="0">
                <a:solidFill>
                  <a:schemeClr val="accent2"/>
                </a:solidFill>
                <a:cs typeface="Times New Roman" panose="02020603050405020304" pitchFamily="18" charset="0"/>
              </a:rPr>
              <a:t>Position [] offset = new Position [4];</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offset[0] = new Position(0, 1);      </a:t>
            </a:r>
            <a:r>
              <a:rPr lang="en-US" altLang="zh-CN"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右</a:t>
            </a:r>
            <a:endParaRPr lang="zh-CN" altLang="en-US" sz="1800" dirty="0">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offset[1] = new Position(1, 0);      </a:t>
            </a:r>
            <a:r>
              <a:rPr lang="en-US" altLang="zh-CN" sz="1800" dirty="0">
                <a:cs typeface="Times New Roman" panose="02020603050405020304" pitchFamily="18" charset="0"/>
              </a:rPr>
              <a:t>// </a:t>
            </a:r>
            <a:r>
              <a:rPr lang="zh-CN" altLang="en-US" sz="1800" dirty="0">
                <a:latin typeface="宋体" panose="02010600030101010101" pitchFamily="2" charset="-122"/>
              </a:rPr>
              <a:t>下</a:t>
            </a:r>
            <a:endParaRPr lang="zh-CN" altLang="en-US" sz="1800" dirty="0"/>
          </a:p>
          <a:p>
            <a:pPr marL="0" lvl="0" indent="0" algn="just" eaLnBrk="1" hangingPunct="1">
              <a:spcBef>
                <a:spcPct val="50000"/>
              </a:spcBef>
              <a:buNone/>
            </a:pPr>
            <a:r>
              <a:rPr lang="en-US" altLang="zh-CN" sz="1800" dirty="0">
                <a:solidFill>
                  <a:schemeClr val="accent2"/>
                </a:solidFill>
              </a:rPr>
              <a:t>offset[2] = new Position(0, -1);     </a:t>
            </a:r>
            <a:r>
              <a:rPr lang="en-US" altLang="zh-CN" sz="1800" dirty="0"/>
              <a:t>// </a:t>
            </a:r>
            <a:r>
              <a:rPr lang="zh-CN" altLang="en-US" sz="1800" dirty="0">
                <a:latin typeface="宋体" panose="02010600030101010101" pitchFamily="2" charset="-122"/>
              </a:rPr>
              <a:t>左</a:t>
            </a:r>
            <a:endParaRPr lang="zh-CN" altLang="en-US" sz="1800" dirty="0"/>
          </a:p>
          <a:p>
            <a:pPr marL="0" lvl="0" indent="0" eaLnBrk="1" hangingPunct="1">
              <a:spcBef>
                <a:spcPct val="50000"/>
              </a:spcBef>
              <a:buNone/>
            </a:pPr>
            <a:r>
              <a:rPr lang="en-US" altLang="zh-CN" sz="1800" dirty="0">
                <a:solidFill>
                  <a:schemeClr val="accent2"/>
                </a:solidFill>
              </a:rPr>
              <a:t>offset[3] = new Position(-1, 0);     </a:t>
            </a:r>
            <a:r>
              <a:rPr lang="en-US" altLang="zh-CN" sz="1800" dirty="0"/>
              <a:t>// </a:t>
            </a:r>
            <a:r>
              <a:rPr lang="zh-CN" altLang="en-US" sz="1800" dirty="0">
                <a:latin typeface="宋体" panose="02010600030101010101" pitchFamily="2" charset="-122"/>
              </a:rPr>
              <a:t>上</a:t>
            </a:r>
            <a:r>
              <a:rPr lang="zh-CN" altLang="en-US" sz="1800" dirty="0">
                <a:solidFill>
                  <a:schemeClr val="accent2"/>
                </a:solidFill>
                <a:latin typeface="Arial" panose="020B0604020202020204" pitchFamily="34" charset="0"/>
                <a:ea typeface="华文行楷" panose="02010800040101010101" pitchFamily="2" charset="-122"/>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295941" name="AutoShape 5"/>
          <p:cNvSpPr/>
          <p:nvPr/>
        </p:nvSpPr>
        <p:spPr>
          <a:xfrm>
            <a:off x="5638800" y="1981200"/>
            <a:ext cx="2286000" cy="914400"/>
          </a:xfrm>
          <a:prstGeom prst="wedgeRoundRectCallout">
            <a:avLst>
              <a:gd name="adj1" fmla="val -95486"/>
              <a:gd name="adj2" fmla="val 30731"/>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定义移动方向的相对位移</a:t>
            </a:r>
            <a:endParaRPr lang="en-US" altLang="zh-CN" sz="2000" b="1" dirty="0">
              <a:solidFill>
                <a:schemeClr val="accent2"/>
              </a:solidFill>
              <a:latin typeface="楷体_GB2312" pitchFamily="49" charset="-122"/>
              <a:ea typeface="楷体_GB2312" pitchFamily="49" charset="-122"/>
            </a:endParaRPr>
          </a:p>
        </p:txBody>
      </p:sp>
      <p:sp>
        <p:nvSpPr>
          <p:cNvPr id="295942" name="Text Box 6"/>
          <p:cNvSpPr txBox="1"/>
          <p:nvPr/>
        </p:nvSpPr>
        <p:spPr>
          <a:xfrm>
            <a:off x="762000" y="4343400"/>
            <a:ext cx="5562600" cy="2017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800" dirty="0">
                <a:solidFill>
                  <a:schemeClr val="accent2"/>
                </a:solidFill>
                <a:cs typeface="Times New Roman" panose="02020603050405020304" pitchFamily="18" charset="0"/>
              </a:rPr>
              <a:t> </a:t>
            </a:r>
            <a:r>
              <a:rPr lang="en-US" altLang="zh-CN" sz="1800" dirty="0">
                <a:solidFill>
                  <a:schemeClr val="accent2"/>
                </a:solidFill>
                <a:cs typeface="Times New Roman" panose="02020603050405020304" pitchFamily="18" charset="0"/>
              </a:rPr>
              <a:t>for (int i = 0; i &lt;= size + 1; 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grid[0][i] = grid[size + 1][i] = 1; </a:t>
            </a:r>
            <a:r>
              <a:rPr lang="en-US" altLang="zh-CN" sz="1800" dirty="0">
                <a:cs typeface="Times New Roman" panose="02020603050405020304" pitchFamily="18" charset="0"/>
              </a:rPr>
              <a:t>// </a:t>
            </a:r>
            <a:r>
              <a:rPr lang="zh-CN" altLang="en-US" sz="1800" dirty="0">
                <a:latin typeface="宋体" panose="02010600030101010101" pitchFamily="2" charset="-122"/>
                <a:cs typeface="Times New Roman" panose="02020603050405020304" pitchFamily="18" charset="0"/>
              </a:rPr>
              <a:t>顶部和底部</a:t>
            </a:r>
            <a:endParaRPr lang="zh-CN" altLang="en-US" sz="1800" dirty="0">
              <a:cs typeface="Times New Roman" panose="02020603050405020304" pitchFamily="18" charset="0"/>
            </a:endParaRPr>
          </a:p>
          <a:p>
            <a:pPr marL="0" lvl="0" indent="0" algn="just" eaLnBrk="1" hangingPunct="1">
              <a:spcBef>
                <a:spcPct val="50000"/>
              </a:spcBef>
              <a:buNone/>
            </a:pPr>
            <a:r>
              <a:rPr lang="zh-CN" altLang="en-US" sz="1800" dirty="0">
                <a:solidFill>
                  <a:schemeClr val="accent2"/>
                </a:solidFill>
                <a:cs typeface="Times New Roman" panose="02020603050405020304" pitchFamily="18" charset="0"/>
              </a:rPr>
              <a:t>       </a:t>
            </a:r>
            <a:r>
              <a:rPr lang="en-US" altLang="zh-CN" sz="1800" dirty="0">
                <a:solidFill>
                  <a:schemeClr val="accent2"/>
                </a:solidFill>
                <a:cs typeface="Times New Roman" panose="02020603050405020304" pitchFamily="18" charset="0"/>
              </a:rPr>
              <a:t>grid[i][0] = grid[i][size + 1] = 1; </a:t>
            </a:r>
            <a:r>
              <a:rPr lang="en-US" altLang="zh-CN" sz="1800" dirty="0">
                <a:cs typeface="Times New Roman" panose="02020603050405020304" pitchFamily="18" charset="0"/>
              </a:rPr>
              <a:t>// </a:t>
            </a:r>
            <a:r>
              <a:rPr lang="zh-CN" altLang="en-US" sz="1800" dirty="0">
                <a:latin typeface="宋体" panose="02010600030101010101" pitchFamily="2" charset="-122"/>
              </a:rPr>
              <a:t>左翼和右翼</a:t>
            </a:r>
            <a:endParaRPr lang="zh-CN" altLang="en-US" sz="1800" dirty="0"/>
          </a:p>
          <a:p>
            <a:pPr marL="0" lvl="0" indent="0" algn="just" eaLnBrk="1" hangingPunct="1">
              <a:spcBef>
                <a:spcPct val="50000"/>
              </a:spcBef>
              <a:buNone/>
            </a:pPr>
            <a:r>
              <a:rPr lang="zh-CN" altLang="en-US" sz="1800" dirty="0">
                <a:solidFill>
                  <a:schemeClr val="accent2"/>
                </a:solidFill>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295943" name="AutoShape 7"/>
          <p:cNvSpPr/>
          <p:nvPr/>
        </p:nvSpPr>
        <p:spPr>
          <a:xfrm>
            <a:off x="5715000" y="3962400"/>
            <a:ext cx="2209800" cy="914400"/>
          </a:xfrm>
          <a:prstGeom prst="wedgeRoundRectCallout">
            <a:avLst>
              <a:gd name="adj1" fmla="val -111065"/>
              <a:gd name="adj2" fmla="val 51042"/>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设置边界的围墙</a:t>
            </a:r>
            <a:endParaRPr lang="en-US" altLang="zh-CN" sz="2000" b="1" dirty="0">
              <a:solidFill>
                <a:schemeClr val="accent2"/>
              </a:solidFill>
              <a:latin typeface="楷体_GB2312" pitchFamily="49" charset="-122"/>
              <a:ea typeface="楷体_GB2312" pitchFamily="49" charset="-122"/>
            </a:endParaRP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5940"/>
                                        </p:tgtEl>
                                        <p:attrNameLst>
                                          <p:attrName>style.visibility</p:attrName>
                                        </p:attrNameLst>
                                      </p:cBhvr>
                                      <p:to>
                                        <p:strVal val="visible"/>
                                      </p:to>
                                    </p:set>
                                    <p:anim calcmode="lin" valueType="num">
                                      <p:cBhvr additive="base">
                                        <p:cTn id="7" dur="500" fill="hold"/>
                                        <p:tgtEl>
                                          <p:spTgt spid="295940"/>
                                        </p:tgtEl>
                                        <p:attrNameLst>
                                          <p:attrName>ppt_x</p:attrName>
                                        </p:attrNameLst>
                                      </p:cBhvr>
                                      <p:tavLst>
                                        <p:tav tm="0">
                                          <p:val>
                                            <p:strVal val="0-#ppt_w/2"/>
                                          </p:val>
                                        </p:tav>
                                        <p:tav tm="100000">
                                          <p:val>
                                            <p:strVal val="#ppt_x"/>
                                          </p:val>
                                        </p:tav>
                                      </p:tavLst>
                                    </p:anim>
                                    <p:anim calcmode="lin" valueType="num">
                                      <p:cBhvr additive="base">
                                        <p:cTn id="8" dur="500" fill="hold"/>
                                        <p:tgtEl>
                                          <p:spTgt spid="2959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95941"/>
                                        </p:tgtEl>
                                        <p:attrNameLst>
                                          <p:attrName>style.visibility</p:attrName>
                                        </p:attrNameLst>
                                      </p:cBhvr>
                                      <p:to>
                                        <p:strVal val="visible"/>
                                      </p:to>
                                    </p:set>
                                    <p:anim calcmode="lin" valueType="num">
                                      <p:cBhvr additive="base">
                                        <p:cTn id="13" dur="500" fill="hold"/>
                                        <p:tgtEl>
                                          <p:spTgt spid="295941"/>
                                        </p:tgtEl>
                                        <p:attrNameLst>
                                          <p:attrName>ppt_x</p:attrName>
                                        </p:attrNameLst>
                                      </p:cBhvr>
                                      <p:tavLst>
                                        <p:tav tm="0">
                                          <p:val>
                                            <p:strVal val="1+#ppt_w/2"/>
                                          </p:val>
                                        </p:tav>
                                        <p:tav tm="100000">
                                          <p:val>
                                            <p:strVal val="#ppt_x"/>
                                          </p:val>
                                        </p:tav>
                                      </p:tavLst>
                                    </p:anim>
                                    <p:anim calcmode="lin" valueType="num">
                                      <p:cBhvr additive="base">
                                        <p:cTn id="14" dur="500" fill="hold"/>
                                        <p:tgtEl>
                                          <p:spTgt spid="2959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5942"/>
                                        </p:tgtEl>
                                        <p:attrNameLst>
                                          <p:attrName>style.visibility</p:attrName>
                                        </p:attrNameLst>
                                      </p:cBhvr>
                                      <p:to>
                                        <p:strVal val="visible"/>
                                      </p:to>
                                    </p:set>
                                    <p:anim calcmode="lin" valueType="num">
                                      <p:cBhvr additive="base">
                                        <p:cTn id="19" dur="500" fill="hold"/>
                                        <p:tgtEl>
                                          <p:spTgt spid="295942"/>
                                        </p:tgtEl>
                                        <p:attrNameLst>
                                          <p:attrName>ppt_x</p:attrName>
                                        </p:attrNameLst>
                                      </p:cBhvr>
                                      <p:tavLst>
                                        <p:tav tm="0">
                                          <p:val>
                                            <p:strVal val="0-#ppt_w/2"/>
                                          </p:val>
                                        </p:tav>
                                        <p:tav tm="100000">
                                          <p:val>
                                            <p:strVal val="#ppt_x"/>
                                          </p:val>
                                        </p:tav>
                                      </p:tavLst>
                                    </p:anim>
                                    <p:anim calcmode="lin" valueType="num">
                                      <p:cBhvr additive="base">
                                        <p:cTn id="20" dur="500" fill="hold"/>
                                        <p:tgtEl>
                                          <p:spTgt spid="29594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95943"/>
                                        </p:tgtEl>
                                        <p:attrNameLst>
                                          <p:attrName>style.visibility</p:attrName>
                                        </p:attrNameLst>
                                      </p:cBhvr>
                                      <p:to>
                                        <p:strVal val="visible"/>
                                      </p:to>
                                    </p:set>
                                    <p:anim calcmode="lin" valueType="num">
                                      <p:cBhvr additive="base">
                                        <p:cTn id="25" dur="500" fill="hold"/>
                                        <p:tgtEl>
                                          <p:spTgt spid="295943"/>
                                        </p:tgtEl>
                                        <p:attrNameLst>
                                          <p:attrName>ppt_x</p:attrName>
                                        </p:attrNameLst>
                                      </p:cBhvr>
                                      <p:tavLst>
                                        <p:tav tm="0">
                                          <p:val>
                                            <p:strVal val="1+#ppt_w/2"/>
                                          </p:val>
                                        </p:tav>
                                        <p:tav tm="100000">
                                          <p:val>
                                            <p:strVal val="#ppt_x"/>
                                          </p:val>
                                        </p:tav>
                                      </p:tavLst>
                                    </p:anim>
                                    <p:anim calcmode="lin" valueType="num">
                                      <p:cBhvr additive="base">
                                        <p:cTn id="26" dur="500" fill="hold"/>
                                        <p:tgtEl>
                                          <p:spTgt spid="2959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p:bldP spid="295941" grpId="0" animBg="1"/>
      <p:bldP spid="295942" grpId="0"/>
      <p:bldP spid="2959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2771" name="Rectangle 2"/>
          <p:cNvSpPr>
            <a:spLocks noGrp="1"/>
          </p:cNvSpPr>
          <p:nvPr>
            <p:ph type="ctrTitle"/>
          </p:nvPr>
        </p:nvSpPr>
        <p:spPr>
          <a:xfrm>
            <a:off x="685800" y="685800"/>
            <a:ext cx="7772400" cy="1143000"/>
          </a:xfrm>
        </p:spPr>
        <p:txBody>
          <a:bodyPr vert="horz" wrap="square" lIns="91440" tIns="45720" rIns="91440" bIns="45720" anchor="ctr" anchorCtr="0"/>
          <a:p>
            <a:pPr eaLnBrk="1" hangingPunct="1">
              <a:buClrTx/>
              <a:buSzTx/>
              <a:buFontTx/>
            </a:pPr>
            <a:r>
              <a:rPr lang="zh-CN" altLang="en-US" sz="4800" dirty="0"/>
              <a:t>6.4 布线问题</a:t>
            </a:r>
            <a:endParaRPr lang="zh-CN" altLang="en-US" sz="4800" dirty="0"/>
          </a:p>
        </p:txBody>
      </p:sp>
      <p:sp>
        <p:nvSpPr>
          <p:cNvPr id="296964" name="Text Box 4"/>
          <p:cNvSpPr txBox="1"/>
          <p:nvPr/>
        </p:nvSpPr>
        <p:spPr>
          <a:xfrm>
            <a:off x="609600" y="1752600"/>
            <a:ext cx="8077200" cy="408146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en-US" altLang="zh-CN" sz="1800" dirty="0">
                <a:solidFill>
                  <a:schemeClr val="accent2"/>
                </a:solidFill>
                <a:cs typeface="Times New Roman" panose="02020603050405020304" pitchFamily="18" charset="0"/>
              </a:rPr>
              <a:t>for (int i = 0; i &lt; numOfNbrs; i++)</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nbr.row = here.row + offset[i].row;</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nbr.col = here.col + offset[i].col;</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if (grid[nbr.row][nbr.col] == 0)</a:t>
            </a:r>
            <a:endParaRPr lang="en-US" altLang="zh-CN" sz="18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800" dirty="0">
                <a:solidFill>
                  <a:schemeClr val="accent2"/>
                </a:solidFill>
                <a:cs typeface="Times New Roman" panose="02020603050405020304" pitchFamily="18" charset="0"/>
              </a:rPr>
              <a:t>         {  </a:t>
            </a:r>
            <a:r>
              <a:rPr lang="en-US" altLang="zh-CN" sz="1800" dirty="0">
                <a:cs typeface="Times New Roman" panose="02020603050405020304" pitchFamily="18" charset="0"/>
              </a:rPr>
              <a:t>// </a:t>
            </a:r>
            <a:r>
              <a:rPr lang="zh-CN" altLang="en-US" sz="1800" dirty="0">
                <a:latin typeface="宋体" panose="02010600030101010101" pitchFamily="2" charset="-122"/>
              </a:rPr>
              <a:t>该方格未标记</a:t>
            </a:r>
            <a:endParaRPr lang="zh-CN" altLang="en-US" sz="1800" dirty="0"/>
          </a:p>
          <a:p>
            <a:pPr marL="0" lvl="0" indent="0" algn="just" eaLnBrk="1" hangingPunct="1">
              <a:spcBef>
                <a:spcPct val="50000"/>
              </a:spcBef>
              <a:buNone/>
            </a:pPr>
            <a:r>
              <a:rPr lang="zh-CN" altLang="en-US" sz="1800" dirty="0">
                <a:solidFill>
                  <a:schemeClr val="accent2"/>
                </a:solidFill>
              </a:rPr>
              <a:t>                </a:t>
            </a:r>
            <a:r>
              <a:rPr lang="en-US" altLang="zh-CN" sz="1800" dirty="0">
                <a:solidFill>
                  <a:schemeClr val="accent2"/>
                </a:solidFill>
              </a:rPr>
              <a:t>grid[nbr.row][nbr.col] = grid[here.row][here.col] + 1;</a:t>
            </a:r>
            <a:endParaRPr lang="en-US" altLang="zh-CN" sz="1800" dirty="0">
              <a:solidFill>
                <a:schemeClr val="accent2"/>
              </a:solidFill>
            </a:endParaRPr>
          </a:p>
          <a:p>
            <a:pPr marL="0" lvl="0" indent="0" algn="just" eaLnBrk="1" hangingPunct="1">
              <a:spcBef>
                <a:spcPct val="50000"/>
              </a:spcBef>
              <a:buNone/>
            </a:pPr>
            <a:r>
              <a:rPr lang="en-US" altLang="zh-CN" sz="1800" dirty="0">
                <a:solidFill>
                  <a:schemeClr val="accent2"/>
                </a:solidFill>
              </a:rPr>
              <a:t>                if ((nbr.row == finish.row) &amp;&amp; (nbr.col == finish.col)) break; </a:t>
            </a:r>
            <a:endParaRPr lang="zh-CN" altLang="en-US" sz="1800" dirty="0">
              <a:solidFill>
                <a:schemeClr val="accent2"/>
              </a:solidFill>
            </a:endParaRPr>
          </a:p>
          <a:p>
            <a:pPr marL="0" lvl="0" indent="0" algn="just" eaLnBrk="1" hangingPunct="1">
              <a:spcBef>
                <a:spcPct val="50000"/>
              </a:spcBef>
              <a:buNone/>
            </a:pPr>
            <a:r>
              <a:rPr lang="zh-CN" altLang="en-US" sz="1800" dirty="0">
                <a:solidFill>
                  <a:schemeClr val="accent2"/>
                </a:solidFill>
              </a:rPr>
              <a:t>                </a:t>
            </a:r>
            <a:r>
              <a:rPr lang="en-US" altLang="zh-CN" sz="1800" dirty="0">
                <a:solidFill>
                  <a:schemeClr val="accent2"/>
                </a:solidFill>
              </a:rPr>
              <a:t>q.put(new Position(nbr.row, nbr.col));</a:t>
            </a:r>
            <a:endParaRPr lang="en-US" altLang="zh-CN" sz="1800" dirty="0">
              <a:solidFill>
                <a:schemeClr val="accent2"/>
              </a:solidFill>
            </a:endParaRPr>
          </a:p>
          <a:p>
            <a:pPr marL="0" lvl="0" indent="0" algn="just" eaLnBrk="1" hangingPunct="1">
              <a:spcBef>
                <a:spcPct val="50000"/>
              </a:spcBef>
              <a:buNone/>
            </a:pPr>
            <a:r>
              <a:rPr lang="en-US" altLang="zh-CN" sz="1800" dirty="0">
                <a:solidFill>
                  <a:schemeClr val="accent2"/>
                </a:solidFill>
              </a:rPr>
              <a:t>         }</a:t>
            </a:r>
            <a:endParaRPr lang="en-US" altLang="zh-CN" sz="1800" dirty="0">
              <a:solidFill>
                <a:schemeClr val="accent2"/>
              </a:solidFill>
            </a:endParaRPr>
          </a:p>
          <a:p>
            <a:pPr marL="0" lvl="0" indent="0" algn="just" eaLnBrk="1" hangingPunct="1">
              <a:spcBef>
                <a:spcPct val="50000"/>
              </a:spcBef>
              <a:buNone/>
            </a:pPr>
            <a:r>
              <a:rPr lang="en-US" altLang="zh-CN" sz="1800" dirty="0">
                <a:solidFill>
                  <a:schemeClr val="accent2"/>
                </a:solidFill>
              </a:rPr>
              <a:t> }</a:t>
            </a: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32773" name="Text Box 5"/>
          <p:cNvSpPr txBox="1"/>
          <p:nvPr/>
        </p:nvSpPr>
        <p:spPr>
          <a:xfrm>
            <a:off x="457200" y="5943600"/>
            <a:ext cx="7696200" cy="366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endParaRPr lang="zh-CN" altLang="en-US" sz="1800" dirty="0">
              <a:solidFill>
                <a:schemeClr val="accent2"/>
              </a:solidFill>
              <a:latin typeface="Arial" panose="020B0604020202020204" pitchFamily="34" charset="0"/>
              <a:ea typeface="华文行楷" panose="02010800040101010101" pitchFamily="2" charset="-122"/>
            </a:endParaRPr>
          </a:p>
        </p:txBody>
      </p:sp>
      <p:sp>
        <p:nvSpPr>
          <p:cNvPr id="296966" name="Text Box 6"/>
          <p:cNvSpPr txBox="1"/>
          <p:nvPr/>
        </p:nvSpPr>
        <p:spPr>
          <a:xfrm>
            <a:off x="533400" y="5867400"/>
            <a:ext cx="7543800" cy="3968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Arial" panose="020B0604020202020204" pitchFamily="34" charset="0"/>
                <a:ea typeface="楷体_GB2312" pitchFamily="49" charset="-122"/>
              </a:rPr>
              <a:t>找到目标位置后，可以通过回溯方法找到这条最短路径。</a:t>
            </a:r>
            <a:endParaRPr lang="zh-CN" altLang="en-US" sz="2000" dirty="0">
              <a:latin typeface="Arial" panose="020B0604020202020204" pitchFamily="34" charset="0"/>
              <a:ea typeface="楷体_GB2312" pitchFamily="49" charset="-122"/>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96964"/>
                                        </p:tgtEl>
                                        <p:attrNameLst>
                                          <p:attrName>style.visibility</p:attrName>
                                        </p:attrNameLst>
                                      </p:cBhvr>
                                      <p:to>
                                        <p:strVal val="visible"/>
                                      </p:to>
                                    </p:set>
                                    <p:animEffect transition="in" filter="barn(inHorizontal)">
                                      <p:cBhvr>
                                        <p:cTn id="7" dur="500"/>
                                        <p:tgtEl>
                                          <p:spTgt spid="29696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6966"/>
                                        </p:tgtEl>
                                        <p:attrNameLst>
                                          <p:attrName>style.visibility</p:attrName>
                                        </p:attrNameLst>
                                      </p:cBhvr>
                                      <p:to>
                                        <p:strVal val="visible"/>
                                      </p:to>
                                    </p:set>
                                    <p:anim calcmode="lin" valueType="num">
                                      <p:cBhvr additive="base">
                                        <p:cTn id="12" dur="500" fill="hold"/>
                                        <p:tgtEl>
                                          <p:spTgt spid="296966"/>
                                        </p:tgtEl>
                                        <p:attrNameLst>
                                          <p:attrName>ppt_x</p:attrName>
                                        </p:attrNameLst>
                                      </p:cBhvr>
                                      <p:tavLst>
                                        <p:tav tm="0">
                                          <p:val>
                                            <p:strVal val="#ppt_x"/>
                                          </p:val>
                                        </p:tav>
                                        <p:tav tm="100000">
                                          <p:val>
                                            <p:strVal val="#ppt_x"/>
                                          </p:val>
                                        </p:tav>
                                      </p:tavLst>
                                    </p:anim>
                                    <p:anim calcmode="lin" valueType="num">
                                      <p:cBhvr additive="base">
                                        <p:cTn id="13" dur="500" fill="hold"/>
                                        <p:tgtEl>
                                          <p:spTgt spid="2969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4" grpId="0"/>
      <p:bldP spid="29696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3795" name="Rectangle 2"/>
          <p:cNvSpPr>
            <a:spLocks noGrp="1"/>
          </p:cNvSpPr>
          <p:nvPr>
            <p:ph type="title"/>
          </p:nvPr>
        </p:nvSpPr>
        <p:spPr/>
        <p:txBody>
          <a:bodyPr vert="horz" wrap="square" lIns="91440" tIns="45720" rIns="91440" bIns="45720" anchor="ctr" anchorCtr="0"/>
          <a:p>
            <a:pPr eaLnBrk="1" hangingPunct="1"/>
            <a:r>
              <a:rPr lang="zh-CN" altLang="en-US" sz="4800" dirty="0"/>
              <a:t>6.5    0-1背包问题</a:t>
            </a:r>
            <a:endParaRPr lang="zh-CN" altLang="en-US" sz="4800" dirty="0"/>
          </a:p>
        </p:txBody>
      </p:sp>
      <p:sp>
        <p:nvSpPr>
          <p:cNvPr id="33796" name="Rectangle 3"/>
          <p:cNvSpPr>
            <a:spLocks noGrp="1"/>
          </p:cNvSpPr>
          <p:nvPr>
            <p:ph idx="1"/>
          </p:nvPr>
        </p:nvSpPr>
        <p:spPr>
          <a:xfrm>
            <a:off x="685800" y="1524000"/>
            <a:ext cx="7848600" cy="4572000"/>
          </a:xfrm>
        </p:spPr>
        <p:txBody>
          <a:bodyPr vert="horz" wrap="square" lIns="91440" tIns="45720" rIns="91440" bIns="45720" anchor="t" anchorCtr="0"/>
          <a:p>
            <a:pPr eaLnBrk="1" hangingPunct="1"/>
            <a:r>
              <a:rPr lang="zh-CN" altLang="en-US" dirty="0">
                <a:solidFill>
                  <a:schemeClr val="accent2"/>
                </a:solidFill>
                <a:ea typeface="黑体" panose="02010609060101010101" pitchFamily="2" charset="-122"/>
              </a:rPr>
              <a:t>算法的思想</a:t>
            </a:r>
            <a:endParaRPr lang="zh-CN" altLang="en-US" dirty="0">
              <a:solidFill>
                <a:schemeClr val="accent2"/>
              </a:solidFill>
              <a:ea typeface="黑体" panose="02010609060101010101" pitchFamily="2" charset="-122"/>
            </a:endParaRPr>
          </a:p>
          <a:p>
            <a:pPr eaLnBrk="1" hangingPunct="1">
              <a:spcBef>
                <a:spcPct val="50000"/>
              </a:spcBef>
              <a:buNone/>
            </a:pPr>
            <a:r>
              <a:rPr lang="zh-CN" altLang="en-US" sz="2000" dirty="0">
                <a:latin typeface="Arial" panose="020B0604020202020204" pitchFamily="34" charset="0"/>
                <a:ea typeface="楷体_GB2312" pitchFamily="49" charset="-122"/>
              </a:rPr>
              <a:t>           首先，要对输入数据进行预处理，将各物品依其单位重量价值从大到小进行排列。</a:t>
            </a:r>
            <a:endParaRPr lang="zh-CN" altLang="en-US" sz="2000" dirty="0">
              <a:latin typeface="Arial" panose="020B0604020202020204" pitchFamily="34" charset="0"/>
              <a:ea typeface="楷体_GB2312" pitchFamily="49" charset="-122"/>
            </a:endParaRPr>
          </a:p>
          <a:p>
            <a:pPr eaLnBrk="1" hangingPunct="1">
              <a:spcBef>
                <a:spcPct val="50000"/>
              </a:spcBef>
              <a:buNone/>
            </a:pPr>
            <a:r>
              <a:rPr lang="zh-CN" altLang="en-US" sz="2000" dirty="0">
                <a:latin typeface="Arial" panose="020B0604020202020204" pitchFamily="34" charset="0"/>
                <a:ea typeface="楷体_GB2312" pitchFamily="49" charset="-122"/>
              </a:rPr>
              <a:t>            在下面描述的优先队列分支限界法中，节点的优先级由已装袋的物品价值加上剩下的最大单位重量价值的物品装满剩余容量的价值和。</a:t>
            </a:r>
            <a:endParaRPr lang="zh-CN" altLang="en-US" sz="2000" dirty="0">
              <a:latin typeface="Arial" panose="020B0604020202020204" pitchFamily="34" charset="0"/>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算法首先检查当前扩展结点的左儿子结点的可行性。如果该左儿子结点是可行结点，则将它加入到子集树和活结点优先队列中。当前扩展结点的右儿子结点一定是可行结点，仅当右儿子结点满足上界约束时才将它加入子集树和活结点优先队列。当扩展到叶节点时为问题的最优值。</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https://blog.csdn.net/qq_44766883/article/details/106912033</a:t>
            </a:r>
            <a:endParaRPr lang="zh-CN" altLang="en-US" sz="2000" dirty="0">
              <a:latin typeface="楷体_GB2312" pitchFamily="49" charset="-122"/>
              <a:ea typeface="楷体_GB2312" pitchFamily="49" charset="-122"/>
            </a:endParaRP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6" descr="blue055"/>
          <p:cNvSpPr>
            <a:spLocks noGrp="1"/>
          </p:cNvSpPr>
          <p:nvPr>
            <p:ph type="title"/>
          </p:nvPr>
        </p:nvSpPr>
        <p:spPr/>
        <p:txBody>
          <a:bodyPr vert="horz" wrap="square" lIns="91440" tIns="45720" rIns="91440" bIns="45720" anchor="ctr" anchorCtr="0"/>
          <a:p>
            <a:r>
              <a:rPr lang="zh-CN" altLang="en-US" sz="4000" dirty="0"/>
              <a:t>队列式</a:t>
            </a:r>
            <a:r>
              <a:rPr lang="en-US" altLang="zh-CN" sz="4000" dirty="0"/>
              <a:t>(FIFO)</a:t>
            </a:r>
            <a:r>
              <a:rPr lang="zh-CN" altLang="en-US" sz="4000" dirty="0"/>
              <a:t>分支限界法</a:t>
            </a:r>
            <a:endParaRPr lang="zh-CN" altLang="en-US" sz="4000" dirty="0"/>
          </a:p>
        </p:txBody>
      </p:sp>
      <p:sp>
        <p:nvSpPr>
          <p:cNvPr id="8195" name="Rectangle 7"/>
          <p:cNvSpPr>
            <a:spLocks noGrp="1"/>
          </p:cNvSpPr>
          <p:nvPr>
            <p:ph idx="1"/>
          </p:nvPr>
        </p:nvSpPr>
        <p:spPr>
          <a:xfrm>
            <a:off x="685800" y="1844675"/>
            <a:ext cx="7772400" cy="4114800"/>
          </a:xfrm>
        </p:spPr>
        <p:txBody>
          <a:bodyPr vert="horz" wrap="square" lIns="91440" tIns="45720" rIns="91440" bIns="45720" anchor="t" anchorCtr="0"/>
          <a:p>
            <a:r>
              <a:rPr lang="zh-CN" altLang="en-US" sz="2000" dirty="0"/>
              <a:t>基本思想：</a:t>
            </a:r>
            <a:endParaRPr lang="zh-CN" altLang="en-US" sz="2000" dirty="0"/>
          </a:p>
          <a:p>
            <a:pPr lvl="1"/>
            <a:r>
              <a:rPr lang="zh-CN" altLang="en-US" sz="2000" dirty="0"/>
              <a:t>按照队列先进先出（</a:t>
            </a:r>
            <a:r>
              <a:rPr lang="en-US" altLang="zh-CN" sz="2000" dirty="0"/>
              <a:t>FIFO</a:t>
            </a:r>
            <a:r>
              <a:rPr lang="zh-CN" altLang="en-US" sz="2000" dirty="0"/>
              <a:t>）原则选取下一个活结点为扩展结点。</a:t>
            </a:r>
            <a:endParaRPr lang="zh-CN" altLang="en-US" sz="2000" dirty="0"/>
          </a:p>
          <a:p>
            <a:r>
              <a:rPr lang="zh-CN" altLang="en-US" sz="2000" dirty="0"/>
              <a:t>搜索策略</a:t>
            </a:r>
            <a:endParaRPr lang="zh-CN" altLang="en-US" sz="2000" dirty="0"/>
          </a:p>
          <a:p>
            <a:pPr lvl="1"/>
            <a:r>
              <a:rPr lang="zh-CN" altLang="en-US" sz="2000" dirty="0"/>
              <a:t>一开始，根结点是唯一的活结点，根结点入队。</a:t>
            </a:r>
            <a:endParaRPr lang="zh-CN" altLang="en-US" sz="2000" dirty="0"/>
          </a:p>
          <a:p>
            <a:pPr lvl="1"/>
            <a:r>
              <a:rPr lang="zh-CN" altLang="en-US" sz="2000" dirty="0"/>
              <a:t>从活结点队中取出根结点后，作为当前扩展结点。</a:t>
            </a:r>
            <a:endParaRPr lang="zh-CN" altLang="en-US" sz="2000" dirty="0"/>
          </a:p>
          <a:p>
            <a:pPr lvl="1"/>
            <a:r>
              <a:rPr lang="zh-CN" altLang="en-US" sz="2000" dirty="0"/>
              <a:t>对当前扩展结点，先从左到右地产生它的所有儿子，用约束条件检查，把所有满足约束函数的儿子加入活结点队列中。</a:t>
            </a:r>
            <a:endParaRPr lang="zh-CN" altLang="en-US" sz="2000" dirty="0"/>
          </a:p>
          <a:p>
            <a:pPr lvl="1"/>
            <a:r>
              <a:rPr lang="zh-CN" altLang="en-US" sz="2000" dirty="0"/>
              <a:t>再从活结点表中取出队首结点（队中最先进来的结点）为当前扩展结点，</a:t>
            </a:r>
            <a:r>
              <a:rPr lang="en-US" altLang="zh-CN" sz="2000" dirty="0"/>
              <a:t>……</a:t>
            </a:r>
            <a:r>
              <a:rPr lang="zh-CN" altLang="en-US" sz="2000" dirty="0"/>
              <a:t>，直到找到一个解或活结点队列为空为止。</a:t>
            </a:r>
            <a:endParaRPr lang="zh-CN" altLang="en-US" sz="2000" dirty="0"/>
          </a:p>
        </p:txBody>
      </p:sp>
      <p:sp>
        <p:nvSpPr>
          <p:cNvPr id="4" name="页脚占位符 3"/>
          <p:cNvSpPr txBox="1">
            <a:spLocks noGrp="1"/>
          </p:cNvSpPr>
          <p:nvPr>
            <p:ph type="ftr" sz="quarter" idx="11"/>
          </p:nvPr>
        </p:nvSpPr>
        <p:spPr bwMode="auto">
          <a:xfrm>
            <a:off x="685800" y="6248400"/>
            <a:ext cx="19050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400" b="0" i="0" u="none" strike="noStrike" kern="1200" cap="none" spc="0" normalizeH="0" baseline="0" noProof="0" smtClean="0">
                <a:ln>
                  <a:noFill/>
                </a:ln>
                <a:solidFill>
                  <a:schemeClr val="tx1"/>
                </a:solidFill>
                <a:effectLst/>
                <a:uLnTx/>
                <a:uFillTx/>
                <a:latin typeface="+mn-lt"/>
                <a:ea typeface="+mn-ea"/>
                <a:cs typeface="+mn-cs"/>
              </a:rPr>
              <a:t>算法设计与分析</a:t>
            </a:r>
            <a:endParaRPr kumimoji="1"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txBox="1">
            <a:spLocks noGrp="1"/>
          </p:cNvSpPr>
          <p:nvPr>
            <p:ph type="sldNum" sz="quarter" idx="12"/>
          </p:nvPr>
        </p:nvSpPr>
        <p:spPr bwMode="auto">
          <a:xfrm>
            <a:off x="3124200" y="6248400"/>
            <a:ext cx="2895600" cy="45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5650" y="332740"/>
            <a:ext cx="7772400" cy="1143000"/>
          </a:xfrm>
        </p:spPr>
        <p:txBody>
          <a:bodyPr/>
          <a:p>
            <a:r>
              <a:rPr lang="zh-CN" altLang="en-US" dirty="0">
                <a:sym typeface="+mn-ea"/>
              </a:rPr>
              <a:t>6.5    0-1背包问题</a:t>
            </a:r>
            <a:endParaRPr lang="zh-CN" altLang="en-US"/>
          </a:p>
        </p:txBody>
      </p:sp>
      <p:sp>
        <p:nvSpPr>
          <p:cNvPr id="3" name="内容占位符 2"/>
          <p:cNvSpPr>
            <a:spLocks noGrp="1"/>
          </p:cNvSpPr>
          <p:nvPr>
            <p:ph idx="1"/>
          </p:nvPr>
        </p:nvSpPr>
        <p:spPr>
          <a:xfrm>
            <a:off x="252095" y="1371600"/>
            <a:ext cx="8416290" cy="4114800"/>
          </a:xfrm>
        </p:spPr>
        <p:txBody>
          <a:bodyPr/>
          <a:p>
            <a:r>
              <a:rPr lang="zh-CN" altLang="en-US" sz="2800"/>
              <a:t>问题描述</a:t>
            </a:r>
            <a:endParaRPr lang="zh-CN" altLang="en-US" sz="2800"/>
          </a:p>
          <a:p>
            <a:r>
              <a:rPr lang="zh-CN" altLang="en-US" sz="2000"/>
              <a:t>给定n种物品和一个背包。物品i的重量是wi，其价值为vi，背包的容量为c。</a:t>
            </a:r>
            <a:endParaRPr lang="zh-CN" altLang="en-US" sz="2000"/>
          </a:p>
          <a:p>
            <a:r>
              <a:rPr lang="zh-CN" altLang="en-US" sz="2000"/>
              <a:t>应如何选择装入背包的物品，使得装入背包中物品的总价值最大?</a:t>
            </a:r>
            <a:endParaRPr lang="zh-CN" altLang="en-US" sz="2000"/>
          </a:p>
          <a:p>
            <a:r>
              <a:rPr lang="zh-CN" altLang="en-US" sz="2000"/>
              <a:t>在选择装入背包的物品时，对每种物品i只有2种选择，即装入背包或不装入背包。不能将物品i装入背包多次，也不能只装入部分的物品i。</a:t>
            </a:r>
            <a:endParaRPr lang="zh-CN" altLang="en-US" sz="2000"/>
          </a:p>
          <a:p>
            <a:r>
              <a:rPr lang="zh-CN" altLang="en-US" sz="2800"/>
              <a:t>算法的思想</a:t>
            </a:r>
            <a:endParaRPr lang="zh-CN" altLang="en-US" sz="2800"/>
          </a:p>
          <a:p>
            <a:r>
              <a:rPr lang="zh-CN" altLang="en-US" sz="2000"/>
              <a:t>首先，要对输入数据进行预处理，将各物品依其单位重量价值从大到小进行排列。</a:t>
            </a:r>
            <a:endParaRPr lang="zh-CN" altLang="en-US" sz="2000"/>
          </a:p>
          <a:p>
            <a:r>
              <a:rPr lang="zh-CN" altLang="en-US" sz="2000"/>
              <a:t>在实现时，由Bound计算当前结点处的上界。在解空间树的当前扩展结点处，仅当要进入右子树时才计算右子树的上界Bound，以判断是否将右子树剪。进入左子树时不需要计算上界，因为其上界与其父节点上界相同。</a:t>
            </a:r>
            <a:endParaRPr lang="zh-CN" altLang="en-US" sz="2000"/>
          </a:p>
          <a:p>
            <a:r>
              <a:rPr lang="zh-CN" altLang="en-US" sz="2000"/>
              <a:t>在优先队列分支限界法中，结点的优先级定义为：以结点的价值上界作为优先级（由bound函数计算出）</a:t>
            </a:r>
            <a:endParaRPr lang="zh-CN" altLang="en-US" sz="2000"/>
          </a:p>
          <a:p>
            <a:endParaRPr lang="zh-CN" altLang="en-US" sz="2000"/>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55650" y="332740"/>
            <a:ext cx="7772400" cy="1143000"/>
          </a:xfrm>
        </p:spPr>
        <p:txBody>
          <a:bodyPr/>
          <a:p>
            <a:r>
              <a:rPr lang="zh-CN" altLang="en-US" dirty="0">
                <a:sym typeface="+mn-ea"/>
              </a:rPr>
              <a:t>6.5    0-1背包问题</a:t>
            </a:r>
            <a:endParaRPr lang="zh-CN" altLang="en-US"/>
          </a:p>
        </p:txBody>
      </p:sp>
      <p:sp>
        <p:nvSpPr>
          <p:cNvPr id="3" name="内容占位符 2"/>
          <p:cNvSpPr>
            <a:spLocks noGrp="1"/>
          </p:cNvSpPr>
          <p:nvPr>
            <p:ph idx="1"/>
          </p:nvPr>
        </p:nvSpPr>
        <p:spPr>
          <a:xfrm>
            <a:off x="252095" y="1371600"/>
            <a:ext cx="8416290" cy="4114800"/>
          </a:xfrm>
        </p:spPr>
        <p:txBody>
          <a:bodyPr/>
          <a:p>
            <a:r>
              <a:rPr lang="zh-CN" altLang="en-US" sz="2800"/>
              <a:t>步骤</a:t>
            </a:r>
            <a:endParaRPr lang="zh-CN" altLang="en-US" sz="2800"/>
          </a:p>
          <a:p>
            <a:r>
              <a:rPr lang="zh-CN" altLang="en-US" sz="2000"/>
              <a:t>算法首先根据基于可行结点相应的子树最大价值上界优先级，从堆中选择一个节点（根节点）作为当前可扩展结点。</a:t>
            </a:r>
            <a:endParaRPr lang="zh-CN" altLang="en-US" sz="2000"/>
          </a:p>
          <a:p>
            <a:r>
              <a:rPr lang="zh-CN" altLang="en-US" sz="2000"/>
              <a:t>检查当前扩展结点的左儿子结点的可行性。</a:t>
            </a:r>
            <a:endParaRPr lang="zh-CN" altLang="en-US" sz="2000"/>
          </a:p>
          <a:p>
            <a:r>
              <a:rPr lang="zh-CN" altLang="en-US" sz="2000"/>
              <a:t>如果左儿子结点是可行结点，则将它加入到子集树和活结点优先队列中。</a:t>
            </a:r>
            <a:endParaRPr lang="zh-CN" altLang="en-US" sz="2000"/>
          </a:p>
          <a:p>
            <a:r>
              <a:rPr lang="zh-CN" altLang="en-US" sz="2000"/>
              <a:t>当前扩展结点的右儿子结点一定是可行结点，仅当右儿子结点满足上界函数约束时,才将它加入子集树和活结点优先队列。</a:t>
            </a:r>
            <a:endParaRPr lang="zh-CN" altLang="en-US" sz="2000"/>
          </a:p>
          <a:p>
            <a:r>
              <a:rPr lang="zh-CN" altLang="en-US" sz="2000"/>
              <a:t>当扩展到叶节点时，算法结束，叶子节点对应的解即为问题的最优值。</a:t>
            </a:r>
            <a:endParaRPr lang="zh-CN" altLang="en-US" sz="2000"/>
          </a:p>
          <a:p>
            <a:endParaRPr lang="zh-CN" altLang="en-US" sz="2000"/>
          </a:p>
        </p:txBody>
      </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6.5    0-1背包问题</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95605" y="2132965"/>
            <a:ext cx="8615045" cy="2810510"/>
          </a:xfrm>
          <a:prstGeom prst="rect">
            <a:avLst/>
          </a:prstGeom>
        </p:spPr>
      </p:pic>
    </p:spTree>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67995" y="476250"/>
            <a:ext cx="7772400" cy="1143000"/>
          </a:xfrm>
        </p:spPr>
        <p:txBody>
          <a:bodyPr/>
          <a:p>
            <a:r>
              <a:rPr lang="zh-CN" altLang="en-US" dirty="0">
                <a:sym typeface="+mn-ea"/>
              </a:rPr>
              <a:t>6.5    0-1背包问题</a:t>
            </a:r>
            <a:endParaRPr lang="zh-CN" altLang="en-US"/>
          </a:p>
        </p:txBody>
      </p:sp>
      <p:pic>
        <p:nvPicPr>
          <p:cNvPr id="4" name="内容占位符 3"/>
          <p:cNvPicPr>
            <a:picLocks noChangeAspect="1"/>
          </p:cNvPicPr>
          <p:nvPr>
            <p:ph idx="1"/>
          </p:nvPr>
        </p:nvPicPr>
        <p:blipFill>
          <a:blip r:embed="rId1"/>
          <a:stretch>
            <a:fillRect/>
          </a:stretch>
        </p:blipFill>
        <p:spPr>
          <a:xfrm>
            <a:off x="1331595" y="1556385"/>
            <a:ext cx="6991350" cy="5193030"/>
          </a:xfrm>
          <a:prstGeom prst="rect">
            <a:avLst/>
          </a:prstGeom>
        </p:spPr>
      </p:pic>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4819" name="Rectangle 2"/>
          <p:cNvSpPr>
            <a:spLocks noGrp="1"/>
          </p:cNvSpPr>
          <p:nvPr>
            <p:ph type="title"/>
          </p:nvPr>
        </p:nvSpPr>
        <p:spPr/>
        <p:txBody>
          <a:bodyPr vert="horz" wrap="square" lIns="91440" tIns="45720" rIns="91440" bIns="45720" anchor="ctr" anchorCtr="0"/>
          <a:p>
            <a:pPr eaLnBrk="1" hangingPunct="1"/>
            <a:r>
              <a:rPr lang="zh-CN" altLang="en-US" sz="4800" dirty="0"/>
              <a:t>6.5    0-1背包问题</a:t>
            </a:r>
            <a:endParaRPr lang="zh-CN" altLang="en-US" sz="4800" dirty="0"/>
          </a:p>
        </p:txBody>
      </p:sp>
      <p:sp>
        <p:nvSpPr>
          <p:cNvPr id="34820" name="Rectangle 3"/>
          <p:cNvSpPr>
            <a:spLocks noGrp="1"/>
          </p:cNvSpPr>
          <p:nvPr>
            <p:ph idx="1"/>
          </p:nvPr>
        </p:nvSpPr>
        <p:spPr>
          <a:xfrm>
            <a:off x="685800" y="1981200"/>
            <a:ext cx="7848600" cy="4419600"/>
          </a:xfrm>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上界函数</a:t>
            </a:r>
            <a:endParaRPr lang="zh-CN" altLang="en-US" dirty="0">
              <a:solidFill>
                <a:schemeClr val="accent2"/>
              </a:solidFill>
              <a:ea typeface="黑体" panose="02010609060101010101" pitchFamily="2" charset="-122"/>
            </a:endParaRPr>
          </a:p>
          <a:p>
            <a:pPr algn="just" eaLnBrk="1" hangingPunct="1">
              <a:spcBef>
                <a:spcPct val="50000"/>
              </a:spcBef>
              <a:buNone/>
            </a:pPr>
            <a:r>
              <a:rPr lang="en-US" altLang="zh-CN" sz="1800" dirty="0">
                <a:solidFill>
                  <a:schemeClr val="accent2"/>
                </a:solidFill>
                <a:cs typeface="Times New Roman" panose="02020603050405020304" pitchFamily="18" charset="0"/>
              </a:rPr>
              <a:t>while (i &lt;= n &amp;&amp; w[i] &lt;= cleft)       </a:t>
            </a:r>
            <a:r>
              <a:rPr lang="en-US" altLang="zh-CN" sz="1800" dirty="0"/>
              <a:t>// n</a:t>
            </a:r>
            <a:r>
              <a:rPr lang="zh-CN" altLang="en-US" sz="1800" dirty="0"/>
              <a:t>表示物品总数，</a:t>
            </a:r>
            <a:r>
              <a:rPr lang="en-US" altLang="zh-CN" sz="1800" dirty="0"/>
              <a:t>cleft</a:t>
            </a:r>
            <a:r>
              <a:rPr lang="zh-CN" altLang="en-US" sz="1800" dirty="0"/>
              <a:t>为剩余空间</a:t>
            </a:r>
            <a:endParaRPr lang="zh-CN" altLang="en-US" sz="1800" dirty="0"/>
          </a:p>
          <a:p>
            <a:pPr algn="just" eaLnBrk="1" hangingPunct="1">
              <a:spcBef>
                <a:spcPct val="50000"/>
              </a:spcBef>
              <a:buNone/>
            </a:pPr>
            <a:r>
              <a:rPr lang="en-US" altLang="zh-CN" sz="1800" dirty="0">
                <a:solidFill>
                  <a:schemeClr val="accent2"/>
                </a:solidFill>
                <a:cs typeface="Times New Roman" panose="02020603050405020304" pitchFamily="18" charset="0"/>
              </a:rPr>
              <a:t>      {</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chemeClr val="accent2"/>
                </a:solidFill>
                <a:cs typeface="Times New Roman" panose="02020603050405020304" pitchFamily="18" charset="0"/>
              </a:rPr>
              <a:t>         cleft -= w[i];                            </a:t>
            </a:r>
            <a:r>
              <a:rPr lang="en-US" altLang="zh-CN" sz="1800" dirty="0"/>
              <a:t>//w[i]</a:t>
            </a:r>
            <a:r>
              <a:rPr lang="zh-CN" altLang="en-US" sz="1800" dirty="0"/>
              <a:t>表示</a:t>
            </a:r>
            <a:r>
              <a:rPr lang="en-US" altLang="zh-CN" sz="1800" dirty="0"/>
              <a:t>i</a:t>
            </a:r>
            <a:r>
              <a:rPr lang="zh-CN" altLang="en-US" sz="1800" dirty="0"/>
              <a:t>所占空间</a:t>
            </a:r>
            <a:endParaRPr lang="zh-CN" altLang="en-US" sz="1800" dirty="0"/>
          </a:p>
          <a:p>
            <a:pPr algn="just" eaLnBrk="1" hangingPunct="1">
              <a:spcBef>
                <a:spcPct val="50000"/>
              </a:spcBef>
              <a:buNone/>
            </a:pPr>
            <a:r>
              <a:rPr lang="en-US" altLang="zh-CN" sz="1800" dirty="0">
                <a:solidFill>
                  <a:schemeClr val="accent2"/>
                </a:solidFill>
                <a:cs typeface="Times New Roman" panose="02020603050405020304" pitchFamily="18" charset="0"/>
              </a:rPr>
              <a:t>         b += p[i];                                 </a:t>
            </a:r>
            <a:r>
              <a:rPr lang="en-US" altLang="zh-CN" sz="1800" dirty="0">
                <a:cs typeface="Times New Roman" panose="02020603050405020304" pitchFamily="18" charset="0"/>
              </a:rPr>
              <a:t>//p[</a:t>
            </a:r>
            <a:r>
              <a:rPr lang="en-US" altLang="zh-CN" sz="1800" dirty="0"/>
              <a:t>i</a:t>
            </a:r>
            <a:r>
              <a:rPr lang="en-US" altLang="zh-CN" sz="1800" dirty="0">
                <a:cs typeface="Times New Roman" panose="02020603050405020304" pitchFamily="18" charset="0"/>
              </a:rPr>
              <a:t>]</a:t>
            </a:r>
            <a:r>
              <a:rPr lang="zh-CN" altLang="en-US" sz="1800" dirty="0"/>
              <a:t>表示</a:t>
            </a:r>
            <a:r>
              <a:rPr lang="en-US" altLang="zh-CN" sz="1800" dirty="0"/>
              <a:t>i</a:t>
            </a:r>
            <a:r>
              <a:rPr lang="zh-CN" altLang="en-US" sz="1800" dirty="0"/>
              <a:t>的价值</a:t>
            </a:r>
            <a:endParaRPr lang="zh-CN" altLang="en-US" sz="1800" dirty="0"/>
          </a:p>
          <a:p>
            <a:pPr algn="just" eaLnBrk="1" hangingPunct="1">
              <a:spcBef>
                <a:spcPct val="50000"/>
              </a:spcBef>
              <a:buNone/>
            </a:pPr>
            <a:r>
              <a:rPr lang="en-US" altLang="zh-CN" sz="1800" dirty="0">
                <a:solidFill>
                  <a:schemeClr val="accent2"/>
                </a:solidFill>
                <a:cs typeface="Times New Roman" panose="02020603050405020304" pitchFamily="18" charset="0"/>
              </a:rPr>
              <a:t>         i++;</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chemeClr val="accent2"/>
                </a:solidFill>
                <a:cs typeface="Times New Roman" panose="02020603050405020304" pitchFamily="18" charset="0"/>
              </a:rPr>
              <a:t>      }</a:t>
            </a:r>
            <a:endParaRPr lang="en-US" altLang="zh-CN" sz="1800" dirty="0">
              <a:solidFill>
                <a:schemeClr val="accent2"/>
              </a:solidFill>
              <a:cs typeface="Times New Roman" panose="02020603050405020304" pitchFamily="18" charset="0"/>
            </a:endParaRPr>
          </a:p>
          <a:p>
            <a:pPr algn="just" eaLnBrk="1" hangingPunct="1">
              <a:spcBef>
                <a:spcPct val="50000"/>
              </a:spcBef>
              <a:buNone/>
            </a:pPr>
            <a:r>
              <a:rPr lang="en-US" altLang="zh-CN" sz="1800" dirty="0">
                <a:solidFill>
                  <a:schemeClr val="accent2"/>
                </a:solidFill>
                <a:cs typeface="Times New Roman" panose="02020603050405020304" pitchFamily="18" charset="0"/>
              </a:rPr>
              <a:t>if (i &lt;= n) b += p[i] / w[i] * cleft;    </a:t>
            </a:r>
            <a:r>
              <a:rPr lang="en-US" altLang="zh-CN" sz="1800" dirty="0">
                <a:cs typeface="Times New Roman" panose="02020603050405020304" pitchFamily="18" charset="0"/>
              </a:rPr>
              <a:t>// </a:t>
            </a:r>
            <a:r>
              <a:rPr lang="zh-CN" altLang="en-US" sz="1800" dirty="0">
                <a:latin typeface="宋体" panose="02010600030101010101" pitchFamily="2" charset="-122"/>
              </a:rPr>
              <a:t>装填剩余容量装满背包</a:t>
            </a:r>
            <a:endParaRPr lang="en-US" altLang="zh-CN" sz="1800" dirty="0">
              <a:cs typeface="Times New Roman" panose="02020603050405020304" pitchFamily="18" charset="0"/>
            </a:endParaRPr>
          </a:p>
          <a:p>
            <a:pPr algn="just" eaLnBrk="1" hangingPunct="1">
              <a:spcBef>
                <a:spcPct val="50000"/>
              </a:spcBef>
              <a:buNone/>
            </a:pPr>
            <a:r>
              <a:rPr lang="en-US" altLang="zh-CN" sz="1800" dirty="0">
                <a:solidFill>
                  <a:schemeClr val="accent2"/>
                </a:solidFill>
                <a:cs typeface="Times New Roman" panose="02020603050405020304" pitchFamily="18" charset="0"/>
              </a:rPr>
              <a:t>return b;</a:t>
            </a:r>
            <a:r>
              <a:rPr lang="en-US" altLang="zh-CN" sz="1800" dirty="0">
                <a:solidFill>
                  <a:schemeClr val="accent2"/>
                </a:solidFill>
                <a:latin typeface="Arial" panose="020B0604020202020204" pitchFamily="34" charset="0"/>
                <a:ea typeface="华文行楷" panose="02010800040101010101" pitchFamily="2" charset="-122"/>
              </a:rPr>
              <a:t>                                       </a:t>
            </a:r>
            <a:r>
              <a:rPr lang="en-US" altLang="zh-CN" sz="1800" dirty="0">
                <a:latin typeface="Arial" panose="020B0604020202020204" pitchFamily="34" charset="0"/>
                <a:ea typeface="华文行楷" panose="02010800040101010101" pitchFamily="2" charset="-122"/>
              </a:rPr>
              <a:t>//b</a:t>
            </a:r>
            <a:r>
              <a:rPr lang="zh-CN" altLang="en-US" sz="1800" dirty="0">
                <a:latin typeface="Arial" panose="020B0604020202020204" pitchFamily="34" charset="0"/>
              </a:rPr>
              <a:t>为上界函数</a:t>
            </a:r>
            <a:endParaRPr lang="zh-CN" altLang="en-US" sz="1800" dirty="0">
              <a:latin typeface="Arial" panose="020B0604020202020204" pitchFamily="34" charset="0"/>
            </a:endParaRPr>
          </a:p>
          <a:p>
            <a:pPr eaLnBrk="1" hangingPunct="1">
              <a:spcBef>
                <a:spcPct val="50000"/>
              </a:spcBef>
              <a:buNone/>
            </a:pP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5843" name="Rectangle 2"/>
          <p:cNvSpPr>
            <a:spLocks noGrp="1"/>
          </p:cNvSpPr>
          <p:nvPr>
            <p:ph type="ctrTitle"/>
          </p:nvPr>
        </p:nvSpPr>
        <p:spPr>
          <a:xfrm>
            <a:off x="685800" y="762000"/>
            <a:ext cx="7696200" cy="838200"/>
          </a:xfrm>
        </p:spPr>
        <p:txBody>
          <a:bodyPr vert="horz" wrap="square" lIns="91440" tIns="45720" rIns="91440" bIns="45720" anchor="ctr" anchorCtr="0"/>
          <a:p>
            <a:pPr eaLnBrk="1" hangingPunct="1">
              <a:buClrTx/>
              <a:buSzTx/>
              <a:buFontTx/>
            </a:pPr>
            <a:r>
              <a:rPr lang="zh-CN" altLang="en-US" sz="4800" dirty="0"/>
              <a:t>6.5    0-1背包问题</a:t>
            </a:r>
            <a:endParaRPr lang="zh-CN" altLang="en-US" sz="4800" dirty="0"/>
          </a:p>
        </p:txBody>
      </p:sp>
      <p:sp>
        <p:nvSpPr>
          <p:cNvPr id="299012" name="Text Box 4"/>
          <p:cNvSpPr txBox="1"/>
          <p:nvPr/>
        </p:nvSpPr>
        <p:spPr>
          <a:xfrm>
            <a:off x="685800" y="1524000"/>
            <a:ext cx="7848600" cy="473710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just" eaLnBrk="1" hangingPunct="1">
              <a:spcBef>
                <a:spcPct val="50000"/>
              </a:spcBef>
              <a:buNone/>
            </a:pPr>
            <a:r>
              <a:rPr lang="zh-CN" altLang="en-US" sz="1600" dirty="0">
                <a:solidFill>
                  <a:schemeClr val="accent2"/>
                </a:solidFill>
                <a:cs typeface="Times New Roman" panose="02020603050405020304" pitchFamily="18" charset="0"/>
              </a:rPr>
              <a:t> </a:t>
            </a:r>
            <a:r>
              <a:rPr lang="en-US" altLang="zh-CN" sz="1600" dirty="0">
                <a:solidFill>
                  <a:schemeClr val="accent2"/>
                </a:solidFill>
                <a:cs typeface="Times New Roman" panose="02020603050405020304" pitchFamily="18" charset="0"/>
              </a:rPr>
              <a:t>while (i != n + 1)</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a:t>
            </a:r>
            <a:r>
              <a:rPr lang="en-US" altLang="zh-CN" sz="1600" dirty="0">
                <a:cs typeface="Times New Roman" panose="02020603050405020304" pitchFamily="18" charset="0"/>
              </a:rPr>
              <a:t>// </a:t>
            </a:r>
            <a:r>
              <a:rPr lang="zh-CN" altLang="en-US" sz="1600" dirty="0">
                <a:latin typeface="宋体" panose="02010600030101010101" pitchFamily="2" charset="-122"/>
                <a:cs typeface="Times New Roman" panose="02020603050405020304" pitchFamily="18" charset="0"/>
              </a:rPr>
              <a:t>非叶结点</a:t>
            </a:r>
            <a:endParaRPr lang="zh-CN" altLang="en-US" sz="1600" dirty="0">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double wt = cw + w[i];</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if (wt &lt;= c)</a:t>
            </a:r>
            <a:endParaRPr lang="en-US" altLang="zh-CN" sz="1600" dirty="0">
              <a:solidFill>
                <a:schemeClr val="accent2"/>
              </a:solidFill>
              <a:cs typeface="Times New Roman" panose="02020603050405020304" pitchFamily="18" charset="0"/>
            </a:endParaRPr>
          </a:p>
          <a:p>
            <a:pPr marL="0" lvl="0" indent="0" algn="just" eaLnBrk="1" hangingPunct="1">
              <a:spcBef>
                <a:spcPct val="50000"/>
              </a:spcBef>
              <a:buNone/>
            </a:pPr>
            <a:r>
              <a:rPr lang="en-US" altLang="zh-CN" sz="1600" dirty="0">
                <a:solidFill>
                  <a:schemeClr val="accent2"/>
                </a:solidFill>
                <a:cs typeface="Times New Roman" panose="02020603050405020304" pitchFamily="18" charset="0"/>
              </a:rPr>
              <a:t>         {</a:t>
            </a:r>
            <a:r>
              <a:rPr lang="en-US" altLang="zh-CN" sz="1600" dirty="0">
                <a:cs typeface="Times New Roman" panose="02020603050405020304" pitchFamily="18" charset="0"/>
              </a:rPr>
              <a:t>// </a:t>
            </a:r>
            <a:r>
              <a:rPr lang="zh-CN" altLang="en-US" sz="1600" dirty="0">
                <a:latin typeface="宋体" panose="02010600030101010101" pitchFamily="2" charset="-122"/>
              </a:rPr>
              <a:t>左儿子结点为可行结点</a:t>
            </a:r>
            <a:endParaRPr lang="zh-CN" altLang="en-US" sz="1600" dirty="0"/>
          </a:p>
          <a:p>
            <a:pPr marL="0" lvl="0" indent="0" algn="just" eaLnBrk="1" hangingPunct="1">
              <a:spcBef>
                <a:spcPct val="50000"/>
              </a:spcBef>
              <a:buNone/>
            </a:pPr>
            <a:r>
              <a:rPr lang="zh-CN" altLang="en-US" sz="1600" dirty="0">
                <a:solidFill>
                  <a:schemeClr val="accent2"/>
                </a:solidFill>
              </a:rPr>
              <a:t>            </a:t>
            </a:r>
            <a:r>
              <a:rPr lang="en-US" altLang="zh-CN" sz="1600" dirty="0">
                <a:solidFill>
                  <a:schemeClr val="accent2"/>
                </a:solidFill>
              </a:rPr>
              <a:t>if (cp + p[i] &gt; bestp)         bestp = cp + p[i];</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addLiveNode(up,cp + p[i],cw + w[i],i + 1, enode, true);</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up = bound(i + 1);</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if (up &gt;= bestp)   </a:t>
            </a:r>
            <a:r>
              <a:rPr lang="en-US" altLang="zh-CN" sz="1600" dirty="0"/>
              <a:t>//</a:t>
            </a:r>
            <a:r>
              <a:rPr lang="zh-CN" altLang="en-US" sz="1600" dirty="0"/>
              <a:t>检查右儿子节点</a:t>
            </a:r>
            <a:endParaRPr lang="zh-CN" altLang="en-US" sz="1600" dirty="0"/>
          </a:p>
          <a:p>
            <a:pPr marL="0" lvl="0" indent="0" algn="just" eaLnBrk="1" hangingPunct="1">
              <a:spcBef>
                <a:spcPct val="50000"/>
              </a:spcBef>
              <a:buNone/>
            </a:pPr>
            <a:r>
              <a:rPr lang="en-US" altLang="zh-CN" sz="1600" dirty="0">
                <a:solidFill>
                  <a:schemeClr val="accent2"/>
                </a:solidFill>
              </a:rPr>
              <a:t>         addLiveNode(up,cp,cw,i + 1, enode, false);</a:t>
            </a:r>
            <a:endParaRPr lang="en-US" altLang="zh-CN" sz="1600" dirty="0">
              <a:solidFill>
                <a:schemeClr val="accent2"/>
              </a:solidFill>
            </a:endParaRPr>
          </a:p>
          <a:p>
            <a:pPr marL="0" lvl="0" indent="0" algn="just" eaLnBrk="1" hangingPunct="1">
              <a:spcBef>
                <a:spcPct val="50000"/>
              </a:spcBef>
              <a:buNone/>
            </a:pPr>
            <a:r>
              <a:rPr lang="en-US" altLang="zh-CN" sz="1600" dirty="0">
                <a:solidFill>
                  <a:schemeClr val="accent2"/>
                </a:solidFill>
              </a:rPr>
              <a:t>         </a:t>
            </a:r>
            <a:r>
              <a:rPr lang="en-US" altLang="zh-CN" sz="1600" dirty="0"/>
              <a:t>//   </a:t>
            </a:r>
            <a:r>
              <a:rPr lang="zh-CN" altLang="en-US" sz="1600" dirty="0"/>
              <a:t>取下一个扩展节点（略）</a:t>
            </a:r>
            <a:endParaRPr lang="zh-CN" altLang="en-US" sz="1600" dirty="0"/>
          </a:p>
          <a:p>
            <a:pPr marL="0" lvl="0" indent="0" algn="just" eaLnBrk="1" hangingPunct="1">
              <a:spcBef>
                <a:spcPct val="50000"/>
              </a:spcBef>
              <a:buNone/>
            </a:pPr>
            <a:r>
              <a:rPr lang="en-US" altLang="zh-CN" sz="1600" dirty="0">
                <a:solidFill>
                  <a:schemeClr val="accent2"/>
                </a:solidFill>
              </a:rPr>
              <a:t>}</a:t>
            </a:r>
            <a:endParaRPr lang="zh-CN" altLang="en-US" sz="1600" dirty="0">
              <a:solidFill>
                <a:schemeClr val="accent2"/>
              </a:solidFill>
            </a:endParaRPr>
          </a:p>
        </p:txBody>
      </p:sp>
      <p:sp>
        <p:nvSpPr>
          <p:cNvPr id="299013" name="AutoShape 5"/>
          <p:cNvSpPr/>
          <p:nvPr/>
        </p:nvSpPr>
        <p:spPr>
          <a:xfrm>
            <a:off x="5638800" y="1981200"/>
            <a:ext cx="2057400" cy="914400"/>
          </a:xfrm>
          <a:prstGeom prst="wedgeRoundRectCallout">
            <a:avLst>
              <a:gd name="adj1" fmla="val -139815"/>
              <a:gd name="adj2" fmla="val 32639"/>
              <a:gd name="adj3" fmla="val 16667"/>
            </a:avLst>
          </a:prstGeom>
          <a:solidFill>
            <a:schemeClr val="hlink"/>
          </a:solidFill>
          <a:ln w="6350" cap="flat" cmpd="sng">
            <a:solidFill>
              <a:schemeClr val="hlink"/>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zh-CN" altLang="en-US" sz="2000" b="1" dirty="0">
                <a:solidFill>
                  <a:schemeClr val="accent2"/>
                </a:solidFill>
                <a:latin typeface="楷体_GB2312" pitchFamily="49" charset="-122"/>
                <a:ea typeface="楷体_GB2312" pitchFamily="49" charset="-122"/>
              </a:rPr>
              <a:t>分支限界搜索过程</a:t>
            </a:r>
            <a:endParaRPr lang="en-US" altLang="zh-CN" sz="2000" b="1" dirty="0">
              <a:solidFill>
                <a:schemeClr val="accent2"/>
              </a:solidFill>
              <a:latin typeface="楷体_GB2312" pitchFamily="49" charset="-122"/>
              <a:ea typeface="楷体_GB2312" pitchFamily="49" charset="-122"/>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9012"/>
                                        </p:tgtEl>
                                        <p:attrNameLst>
                                          <p:attrName>style.visibility</p:attrName>
                                        </p:attrNameLst>
                                      </p:cBhvr>
                                      <p:to>
                                        <p:strVal val="visible"/>
                                      </p:to>
                                    </p:set>
                                    <p:animEffect transition="in" filter="blinds(horizontal)">
                                      <p:cBhvr>
                                        <p:cTn id="7" dur="500"/>
                                        <p:tgtEl>
                                          <p:spTgt spid="2990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99013"/>
                                        </p:tgtEl>
                                        <p:attrNameLst>
                                          <p:attrName>style.visibility</p:attrName>
                                        </p:attrNameLst>
                                      </p:cBhvr>
                                      <p:to>
                                        <p:strVal val="visible"/>
                                      </p:to>
                                    </p:set>
                                    <p:anim calcmode="lin" valueType="num">
                                      <p:cBhvr additive="base">
                                        <p:cTn id="12" dur="500" fill="hold"/>
                                        <p:tgtEl>
                                          <p:spTgt spid="299013"/>
                                        </p:tgtEl>
                                        <p:attrNameLst>
                                          <p:attrName>ppt_x</p:attrName>
                                        </p:attrNameLst>
                                      </p:cBhvr>
                                      <p:tavLst>
                                        <p:tav tm="0">
                                          <p:val>
                                            <p:strVal val="1+#ppt_w/2"/>
                                          </p:val>
                                        </p:tav>
                                        <p:tav tm="100000">
                                          <p:val>
                                            <p:strVal val="#ppt_x"/>
                                          </p:val>
                                        </p:tav>
                                      </p:tavLst>
                                    </p:anim>
                                    <p:anim calcmode="lin" valueType="num">
                                      <p:cBhvr additive="base">
                                        <p:cTn id="13" dur="500" fill="hold"/>
                                        <p:tgtEl>
                                          <p:spTgt spid="2990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p:bldP spid="2990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6.5 0-1</a:t>
            </a:r>
            <a:r>
              <a:rPr lang="zh-CN" altLang="en-US"/>
              <a:t>背包</a:t>
            </a:r>
            <a:r>
              <a:rPr lang="zh-CN" altLang="en-US"/>
              <a:t>问题</a:t>
            </a:r>
            <a:endParaRPr lang="zh-CN" altLang="en-US"/>
          </a:p>
        </p:txBody>
      </p:sp>
      <p:pic>
        <p:nvPicPr>
          <p:cNvPr id="4" name="内容占位符 3"/>
          <p:cNvPicPr>
            <a:picLocks noChangeAspect="1"/>
          </p:cNvPicPr>
          <p:nvPr>
            <p:ph idx="1"/>
          </p:nvPr>
        </p:nvPicPr>
        <p:blipFill>
          <a:blip r:embed="rId1"/>
          <a:stretch>
            <a:fillRect/>
          </a:stretch>
        </p:blipFill>
        <p:spPr>
          <a:xfrm>
            <a:off x="1659890" y="1981200"/>
            <a:ext cx="5823585" cy="4114800"/>
          </a:xfrm>
          <a:prstGeom prst="rect">
            <a:avLst/>
          </a:prstGeom>
          <a:noFill/>
          <a:ln w="9525">
            <a:noFill/>
          </a:ln>
        </p:spPr>
      </p:pic>
    </p:spTree>
  </p:cSld>
  <p:clrMapOvr>
    <a:masterClrMapping/>
  </p:clrMapOvr>
  <p:transition>
    <p:blinds/>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6867" name="Rectangle 2"/>
          <p:cNvSpPr>
            <a:spLocks noGrp="1"/>
          </p:cNvSpPr>
          <p:nvPr>
            <p:ph type="title"/>
          </p:nvPr>
        </p:nvSpPr>
        <p:spPr/>
        <p:txBody>
          <a:bodyPr vert="horz" wrap="square" lIns="91440" tIns="45720" rIns="91440" bIns="45720" anchor="ctr" anchorCtr="0"/>
          <a:p>
            <a:pPr eaLnBrk="1" hangingPunct="1"/>
            <a:r>
              <a:rPr lang="zh-CN" altLang="en-US" sz="4800" dirty="0"/>
              <a:t>6.6 最大团问题</a:t>
            </a:r>
            <a:endParaRPr lang="zh-CN" altLang="en-US" sz="4800" dirty="0"/>
          </a:p>
        </p:txBody>
      </p:sp>
      <p:sp>
        <p:nvSpPr>
          <p:cNvPr id="36868" name="Rectangle 3"/>
          <p:cNvSpPr>
            <a:spLocks noGrp="1"/>
          </p:cNvSpPr>
          <p:nvPr>
            <p:ph idx="1"/>
          </p:nvPr>
        </p:nvSpPr>
        <p:spPr>
          <a:xfrm>
            <a:off x="685800" y="1676400"/>
            <a:ext cx="7772400" cy="4114800"/>
          </a:xfrm>
        </p:spPr>
        <p:txBody>
          <a:bodyPr vert="horz" wrap="square" lIns="91440" tIns="45720" rIns="91440" bIns="45720" anchor="t" anchorCtr="0"/>
          <a:p>
            <a:pPr marL="609600" indent="-609600" eaLnBrk="1" hangingPunct="1">
              <a:spcBef>
                <a:spcPct val="50000"/>
              </a:spcBef>
              <a:buFontTx/>
              <a:buAutoNum type="arabicPeriod"/>
            </a:pPr>
            <a:r>
              <a:rPr lang="zh-CN" altLang="en-US" dirty="0">
                <a:solidFill>
                  <a:schemeClr val="accent2"/>
                </a:solidFill>
                <a:ea typeface="黑体" panose="02010609060101010101" pitchFamily="2" charset="-122"/>
              </a:rPr>
              <a:t>问题描述</a:t>
            </a:r>
            <a:endParaRPr lang="zh-CN" altLang="en-US" dirty="0">
              <a:solidFill>
                <a:schemeClr val="accent2"/>
              </a:solidFill>
              <a:ea typeface="黑体" panose="02010609060101010101" pitchFamily="2" charset="-122"/>
            </a:endParaRPr>
          </a:p>
          <a:p>
            <a:pPr marL="609600" indent="-609600" eaLnBrk="1" hangingPunct="1">
              <a:spcBef>
                <a:spcPct val="50000"/>
              </a:spcBef>
              <a:buNone/>
            </a:pPr>
            <a:r>
              <a:rPr lang="zh-CN" altLang="en-US" sz="2000" dirty="0">
                <a:latin typeface="楷体_GB2312" pitchFamily="49" charset="-122"/>
                <a:ea typeface="楷体_GB2312" pitchFamily="49" charset="-122"/>
              </a:rPr>
              <a:t>         给定无向图</a:t>
            </a:r>
            <a:r>
              <a:rPr lang="en-US" altLang="zh-CN" sz="2000" dirty="0">
                <a:latin typeface="楷体_GB2312" pitchFamily="49" charset="-122"/>
                <a:ea typeface="楷体_GB2312" pitchFamily="49" charset="-122"/>
              </a:rPr>
              <a:t>G=(V，E)。</a:t>
            </a:r>
            <a:r>
              <a:rPr lang="zh-CN" altLang="en-US" sz="2000" dirty="0">
                <a:latin typeface="楷体_GB2312" pitchFamily="49" charset="-122"/>
                <a:ea typeface="楷体_GB2312" pitchFamily="49" charset="-122"/>
              </a:rPr>
              <a:t>如果</a:t>
            </a:r>
            <a:r>
              <a:rPr lang="en-US" altLang="zh-CN" sz="2000" dirty="0">
                <a:latin typeface="楷体_GB2312" pitchFamily="49" charset="-122"/>
                <a:ea typeface="楷体_GB2312" pitchFamily="49" charset="-122"/>
              </a:rPr>
              <a:t>U</a:t>
            </a:r>
            <a:r>
              <a:rPr lang="en-US" altLang="zh-CN" sz="2000" dirty="0">
                <a:latin typeface="楷体_GB2312" pitchFamily="49" charset="-122"/>
                <a:ea typeface="楷体_GB2312" pitchFamily="49" charset="-122"/>
                <a:sym typeface="Symbol" panose="05050102010706020507" pitchFamily="18" charset="2"/>
              </a:rPr>
              <a:t></a:t>
            </a:r>
            <a:r>
              <a:rPr lang="en-US" altLang="zh-CN" sz="2000" dirty="0">
                <a:latin typeface="楷体_GB2312" pitchFamily="49" charset="-122"/>
                <a:ea typeface="楷体_GB2312" pitchFamily="49" charset="-122"/>
              </a:rPr>
              <a:t>V，</a:t>
            </a:r>
            <a:r>
              <a:rPr lang="zh-CN" altLang="en-US" sz="2000" dirty="0">
                <a:latin typeface="楷体_GB2312" pitchFamily="49" charset="-122"/>
                <a:ea typeface="楷体_GB2312" pitchFamily="49" charset="-122"/>
              </a:rPr>
              <a:t>且对任意</a:t>
            </a:r>
            <a:r>
              <a:rPr lang="en-US" altLang="zh-CN" sz="2000" dirty="0">
                <a:latin typeface="楷体_GB2312" pitchFamily="49" charset="-122"/>
                <a:ea typeface="楷体_GB2312" pitchFamily="49" charset="-122"/>
              </a:rPr>
              <a:t>u，v</a:t>
            </a:r>
            <a:r>
              <a:rPr lang="en-US" altLang="zh-CN" sz="2000" dirty="0">
                <a:latin typeface="楷体_GB2312" pitchFamily="49" charset="-122"/>
                <a:ea typeface="楷体_GB2312" pitchFamily="49" charset="-122"/>
                <a:sym typeface="Symbol" panose="05050102010706020507" pitchFamily="18" charset="2"/>
              </a:rPr>
              <a:t></a:t>
            </a:r>
            <a:r>
              <a:rPr lang="en-US" altLang="zh-CN" sz="2000" dirty="0">
                <a:latin typeface="楷体_GB2312" pitchFamily="49" charset="-122"/>
                <a:ea typeface="楷体_GB2312" pitchFamily="49" charset="-122"/>
              </a:rPr>
              <a:t>U</a:t>
            </a:r>
            <a:r>
              <a:rPr lang="zh-CN" altLang="en-US" sz="2000" dirty="0">
                <a:latin typeface="楷体_GB2312" pitchFamily="49" charset="-122"/>
                <a:ea typeface="楷体_GB2312" pitchFamily="49" charset="-122"/>
              </a:rPr>
              <a:t>有(</a:t>
            </a:r>
            <a:r>
              <a:rPr lang="en-US" altLang="zh-CN" sz="2000" dirty="0">
                <a:latin typeface="楷体_GB2312" pitchFamily="49" charset="-122"/>
                <a:ea typeface="楷体_GB2312" pitchFamily="49" charset="-122"/>
              </a:rPr>
              <a:t>u，v)</a:t>
            </a:r>
            <a:r>
              <a:rPr lang="en-US" altLang="zh-CN" sz="2000" dirty="0">
                <a:latin typeface="楷体_GB2312" pitchFamily="49" charset="-122"/>
                <a:ea typeface="楷体_GB2312" pitchFamily="49" charset="-122"/>
                <a:sym typeface="Symbol" panose="05050102010706020507" pitchFamily="18" charset="2"/>
              </a:rPr>
              <a:t></a:t>
            </a:r>
            <a:r>
              <a:rPr lang="en-US" altLang="zh-CN" sz="2000" dirty="0">
                <a:latin typeface="楷体_GB2312" pitchFamily="49" charset="-122"/>
                <a:ea typeface="楷体_GB2312" pitchFamily="49" charset="-122"/>
              </a:rPr>
              <a:t>E，</a:t>
            </a:r>
            <a:r>
              <a:rPr lang="zh-CN" altLang="en-US" sz="2000" dirty="0">
                <a:latin typeface="楷体_GB2312" pitchFamily="49" charset="-122"/>
                <a:ea typeface="楷体_GB2312" pitchFamily="49" charset="-122"/>
              </a:rPr>
              <a:t>则称</a:t>
            </a:r>
            <a:r>
              <a:rPr lang="en-US" altLang="zh-CN" sz="2000" dirty="0">
                <a:latin typeface="楷体_GB2312" pitchFamily="49" charset="-122"/>
                <a:ea typeface="楷体_GB2312" pitchFamily="49" charset="-122"/>
              </a:rPr>
              <a:t>U</a:t>
            </a:r>
            <a:r>
              <a:rPr lang="zh-CN" altLang="en-US" sz="2000" dirty="0">
                <a:latin typeface="楷体_GB2312" pitchFamily="49" charset="-122"/>
                <a:ea typeface="楷体_GB2312" pitchFamily="49" charset="-122"/>
              </a:rPr>
              <a:t>是</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的完全子图。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的完全子图</a:t>
            </a:r>
            <a:r>
              <a:rPr lang="en-US" altLang="zh-CN" sz="2000" dirty="0">
                <a:latin typeface="楷体_GB2312" pitchFamily="49" charset="-122"/>
                <a:ea typeface="楷体_GB2312" pitchFamily="49" charset="-122"/>
              </a:rPr>
              <a:t>U</a:t>
            </a:r>
            <a:r>
              <a:rPr lang="zh-CN" altLang="en-US" sz="2000" dirty="0">
                <a:latin typeface="楷体_GB2312" pitchFamily="49" charset="-122"/>
                <a:ea typeface="楷体_GB2312" pitchFamily="49" charset="-122"/>
              </a:rPr>
              <a:t>是</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的团当且仅当</a:t>
            </a:r>
            <a:r>
              <a:rPr lang="en-US" altLang="zh-CN" sz="2000" dirty="0">
                <a:latin typeface="楷体_GB2312" pitchFamily="49" charset="-122"/>
                <a:ea typeface="楷体_GB2312" pitchFamily="49" charset="-122"/>
              </a:rPr>
              <a:t>U</a:t>
            </a:r>
            <a:r>
              <a:rPr lang="zh-CN" altLang="en-US" sz="2000" dirty="0">
                <a:latin typeface="楷体_GB2312" pitchFamily="49" charset="-122"/>
                <a:ea typeface="楷体_GB2312" pitchFamily="49" charset="-122"/>
              </a:rPr>
              <a:t>不包含在</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的更大的完全子图中。</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的最大团是指</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中所含顶点数最多的团。</a:t>
            </a:r>
            <a:endParaRPr lang="zh-CN" altLang="en-US" sz="2000" dirty="0">
              <a:latin typeface="楷体_GB2312" pitchFamily="49" charset="-122"/>
              <a:ea typeface="楷体_GB2312" pitchFamily="49" charset="-122"/>
            </a:endParaRPr>
          </a:p>
          <a:p>
            <a:pPr marL="609600" indent="-609600" eaLnBrk="1" hangingPunct="1">
              <a:spcBef>
                <a:spcPct val="50000"/>
              </a:spcBef>
              <a:buNone/>
            </a:pPr>
            <a:r>
              <a:rPr lang="zh-CN" altLang="en-US" sz="2000" dirty="0">
                <a:latin typeface="楷体_GB2312" pitchFamily="49" charset="-122"/>
                <a:ea typeface="楷体_GB2312" pitchFamily="49" charset="-122"/>
              </a:rPr>
              <a:t>    下图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中，子集{1，2}是</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的大小为2的完全子图。这个完全子图不是团，因为它被</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的更大的完全子图{1，2，5}包含。{1，2，5}是</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的最大团。{1，4，5}和{2，3，5}也是</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的最大团。 </a:t>
            </a:r>
            <a:endParaRPr lang="zh-CN" altLang="en-US" sz="2000" dirty="0">
              <a:latin typeface="楷体_GB2312" pitchFamily="49" charset="-122"/>
              <a:ea typeface="楷体_GB2312" pitchFamily="49" charset="-122"/>
            </a:endParaRPr>
          </a:p>
          <a:p>
            <a:pPr marL="609600" indent="-609600" eaLnBrk="1" hangingPunct="1">
              <a:spcBef>
                <a:spcPct val="50000"/>
              </a:spcBef>
              <a:buFontTx/>
              <a:buAutoNum type="arabicPeriod"/>
            </a:pPr>
            <a:endParaRPr lang="en-US" altLang="zh-CN" sz="1800" dirty="0">
              <a:solidFill>
                <a:schemeClr val="accent2"/>
              </a:solidFill>
              <a:latin typeface="Arial" panose="020B0604020202020204" pitchFamily="34" charset="0"/>
              <a:ea typeface="华文行楷" panose="02010800040101010101" pitchFamily="2" charset="-122"/>
            </a:endParaRPr>
          </a:p>
          <a:p>
            <a:pPr marL="609600" indent="-609600" eaLnBrk="1" hangingPunct="1">
              <a:buAutoNum type="arabicPeriod"/>
            </a:pPr>
            <a:endParaRPr lang="zh-CN" altLang="en-US" dirty="0"/>
          </a:p>
        </p:txBody>
      </p:sp>
      <p:pic>
        <p:nvPicPr>
          <p:cNvPr id="348164" name="Picture 4" descr="C:\Documents and Settings\Administrator\My Documents\My Pictures\未命名2.jpg"/>
          <p:cNvPicPr>
            <a:picLocks noChangeAspect="1"/>
          </p:cNvPicPr>
          <p:nvPr/>
        </p:nvPicPr>
        <p:blipFill>
          <a:blip r:embed="rId1"/>
          <a:stretch>
            <a:fillRect/>
          </a:stretch>
        </p:blipFill>
        <p:spPr>
          <a:xfrm>
            <a:off x="2971800" y="5029200"/>
            <a:ext cx="2819400" cy="1331913"/>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64"/>
                                        </p:tgtEl>
                                        <p:attrNameLst>
                                          <p:attrName>style.visibility</p:attrName>
                                        </p:attrNameLst>
                                      </p:cBhvr>
                                      <p:to>
                                        <p:strVal val="visible"/>
                                      </p:to>
                                    </p:set>
                                    <p:anim calcmode="lin" valueType="num">
                                      <p:cBhvr additive="base">
                                        <p:cTn id="7" dur="500" fill="hold"/>
                                        <p:tgtEl>
                                          <p:spTgt spid="348164"/>
                                        </p:tgtEl>
                                        <p:attrNameLst>
                                          <p:attrName>ppt_x</p:attrName>
                                        </p:attrNameLst>
                                      </p:cBhvr>
                                      <p:tavLst>
                                        <p:tav tm="0">
                                          <p:val>
                                            <p:strVal val="#ppt_x"/>
                                          </p:val>
                                        </p:tav>
                                        <p:tav tm="100000">
                                          <p:val>
                                            <p:strVal val="#ppt_x"/>
                                          </p:val>
                                        </p:tav>
                                      </p:tavLst>
                                    </p:anim>
                                    <p:anim calcmode="lin" valueType="num">
                                      <p:cBhvr additive="base">
                                        <p:cTn id="8" dur="500" fill="hold"/>
                                        <p:tgtEl>
                                          <p:spTgt spid="3481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标题 6"/>
          <p:cNvSpPr>
            <a:spLocks noGrp="1"/>
          </p:cNvSpPr>
          <p:nvPr>
            <p:ph type="title"/>
          </p:nvPr>
        </p:nvSpPr>
        <p:spPr/>
        <p:txBody>
          <a:bodyPr vert="horz" wrap="square" lIns="91440" tIns="45720" rIns="91440" bIns="45720" anchor="ctr" anchorCtr="0"/>
          <a:p>
            <a:pPr eaLnBrk="1" hangingPunct="1"/>
            <a:r>
              <a:rPr lang="zh-CN" altLang="en-US" dirty="0"/>
              <a:t>问题的解空间？</a:t>
            </a:r>
            <a:endParaRPr lang="zh-CN" altLang="en-US" dirty="0"/>
          </a:p>
        </p:txBody>
      </p:sp>
      <p:grpSp>
        <p:nvGrpSpPr>
          <p:cNvPr id="849926" name="Group 6"/>
          <p:cNvGrpSpPr/>
          <p:nvPr/>
        </p:nvGrpSpPr>
        <p:grpSpPr>
          <a:xfrm>
            <a:off x="1512888" y="4186238"/>
            <a:ext cx="2338387" cy="1258887"/>
            <a:chOff x="1258" y="3306"/>
            <a:chExt cx="1311" cy="705"/>
          </a:xfrm>
        </p:grpSpPr>
        <p:sp>
          <p:nvSpPr>
            <p:cNvPr id="63494" name="Oval 7"/>
            <p:cNvSpPr/>
            <p:nvPr/>
          </p:nvSpPr>
          <p:spPr>
            <a:xfrm>
              <a:off x="1270" y="3306"/>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1</a:t>
              </a:r>
              <a:endParaRPr lang="en-US" altLang="zh-CN" sz="1200" b="1" dirty="0">
                <a:latin typeface="Arial" panose="020B0604020202020204" pitchFamily="34" charset="0"/>
                <a:ea typeface="楷体_GB2312" pitchFamily="49" charset="-122"/>
              </a:endParaRPr>
            </a:p>
          </p:txBody>
        </p:sp>
        <p:sp>
          <p:nvSpPr>
            <p:cNvPr id="63495" name="Oval 8"/>
            <p:cNvSpPr/>
            <p:nvPr/>
          </p:nvSpPr>
          <p:spPr>
            <a:xfrm>
              <a:off x="1882" y="3307"/>
              <a:ext cx="199" cy="204"/>
            </a:xfrm>
            <a:prstGeom prst="ellipse">
              <a:avLst/>
            </a:prstGeom>
            <a:solidFill>
              <a:srgbClr val="99CC00"/>
            </a:solidFill>
            <a:ln w="12700"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2</a:t>
              </a:r>
              <a:endParaRPr lang="en-US" altLang="zh-CN" sz="1200" b="1" dirty="0">
                <a:latin typeface="Arial" panose="020B0604020202020204" pitchFamily="34" charset="0"/>
                <a:ea typeface="楷体_GB2312" pitchFamily="49" charset="-122"/>
              </a:endParaRPr>
            </a:p>
          </p:txBody>
        </p:sp>
        <p:sp>
          <p:nvSpPr>
            <p:cNvPr id="63496" name="Oval 9"/>
            <p:cNvSpPr/>
            <p:nvPr/>
          </p:nvSpPr>
          <p:spPr>
            <a:xfrm>
              <a:off x="1258" y="3807"/>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4</a:t>
              </a:r>
              <a:endParaRPr lang="en-US" altLang="zh-CN" sz="1200" b="1" dirty="0">
                <a:latin typeface="Arial" panose="020B0604020202020204" pitchFamily="34" charset="0"/>
                <a:ea typeface="楷体_GB2312" pitchFamily="49" charset="-122"/>
              </a:endParaRPr>
            </a:p>
          </p:txBody>
        </p:sp>
        <p:sp>
          <p:nvSpPr>
            <p:cNvPr id="63497" name="Oval 10"/>
            <p:cNvSpPr/>
            <p:nvPr/>
          </p:nvSpPr>
          <p:spPr>
            <a:xfrm>
              <a:off x="1892" y="3807"/>
              <a:ext cx="178" cy="204"/>
            </a:xfrm>
            <a:prstGeom prst="ellipse">
              <a:avLst/>
            </a:prstGeom>
            <a:solidFill>
              <a:srgbClr val="99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5</a:t>
              </a:r>
              <a:endParaRPr lang="en-US" altLang="zh-CN" sz="1200" b="1" dirty="0">
                <a:latin typeface="Arial" panose="020B0604020202020204" pitchFamily="34" charset="0"/>
                <a:ea typeface="楷体_GB2312" pitchFamily="49" charset="-122"/>
              </a:endParaRPr>
            </a:p>
          </p:txBody>
        </p:sp>
        <p:sp>
          <p:nvSpPr>
            <p:cNvPr id="63498" name="Oval 11"/>
            <p:cNvSpPr/>
            <p:nvPr/>
          </p:nvSpPr>
          <p:spPr>
            <a:xfrm>
              <a:off x="2392" y="3534"/>
              <a:ext cx="177" cy="204"/>
            </a:xfrm>
            <a:prstGeom prst="ellipse">
              <a:avLst/>
            </a:prstGeom>
            <a:solidFill>
              <a:srgbClr val="FFCC00"/>
            </a:solidFill>
            <a:ln w="127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200" b="1" dirty="0">
                  <a:latin typeface="Arial" panose="020B0604020202020204" pitchFamily="34" charset="0"/>
                  <a:ea typeface="楷体_GB2312" pitchFamily="49" charset="-122"/>
                </a:rPr>
                <a:t>3</a:t>
              </a:r>
              <a:endParaRPr lang="en-US" altLang="zh-CN" sz="1200" b="1" dirty="0">
                <a:latin typeface="Arial" panose="020B0604020202020204" pitchFamily="34" charset="0"/>
                <a:ea typeface="楷体_GB2312" pitchFamily="49" charset="-122"/>
              </a:endParaRPr>
            </a:p>
          </p:txBody>
        </p:sp>
        <p:cxnSp>
          <p:nvCxnSpPr>
            <p:cNvPr id="63499" name="AutoShape 12"/>
            <p:cNvCxnSpPr>
              <a:stCxn id="63494" idx="6"/>
              <a:endCxn id="63495" idx="2"/>
            </p:cNvCxnSpPr>
            <p:nvPr/>
          </p:nvCxnSpPr>
          <p:spPr>
            <a:xfrm>
              <a:off x="1459" y="3409"/>
              <a:ext cx="423" cy="1"/>
            </a:xfrm>
            <a:prstGeom prst="straightConnector1">
              <a:avLst/>
            </a:prstGeom>
            <a:ln w="50800" cap="flat" cmpd="sng">
              <a:solidFill>
                <a:srgbClr val="FF6600"/>
              </a:solidFill>
              <a:prstDash val="solid"/>
              <a:headEnd type="none" w="med" len="med"/>
              <a:tailEnd type="none" w="med" len="med"/>
            </a:ln>
          </p:spPr>
        </p:cxnSp>
        <p:cxnSp>
          <p:nvCxnSpPr>
            <p:cNvPr id="63500" name="AutoShape 13"/>
            <p:cNvCxnSpPr>
              <a:stCxn id="63494" idx="4"/>
              <a:endCxn id="63496" idx="0"/>
            </p:cNvCxnSpPr>
            <p:nvPr/>
          </p:nvCxnSpPr>
          <p:spPr>
            <a:xfrm flipH="1">
              <a:off x="1347" y="3523"/>
              <a:ext cx="13" cy="271"/>
            </a:xfrm>
            <a:prstGeom prst="straightConnector1">
              <a:avLst/>
            </a:prstGeom>
            <a:ln w="12700" cap="flat" cmpd="sng">
              <a:solidFill>
                <a:schemeClr val="tx1"/>
              </a:solidFill>
              <a:prstDash val="solid"/>
              <a:headEnd type="none" w="med" len="med"/>
              <a:tailEnd type="none" w="med" len="med"/>
            </a:ln>
          </p:spPr>
        </p:cxnSp>
        <p:cxnSp>
          <p:nvCxnSpPr>
            <p:cNvPr id="63501" name="AutoShape 14"/>
            <p:cNvCxnSpPr>
              <a:stCxn id="63496" idx="6"/>
              <a:endCxn id="63497" idx="2"/>
            </p:cNvCxnSpPr>
            <p:nvPr/>
          </p:nvCxnSpPr>
          <p:spPr>
            <a:xfrm>
              <a:off x="1446" y="3909"/>
              <a:ext cx="436" cy="0"/>
            </a:xfrm>
            <a:prstGeom prst="straightConnector1">
              <a:avLst/>
            </a:prstGeom>
            <a:ln w="12700" cap="flat" cmpd="sng">
              <a:solidFill>
                <a:schemeClr val="tx1"/>
              </a:solidFill>
              <a:prstDash val="solid"/>
              <a:headEnd type="none" w="med" len="med"/>
              <a:tailEnd type="none" w="med" len="med"/>
            </a:ln>
          </p:spPr>
        </p:cxnSp>
        <p:cxnSp>
          <p:nvCxnSpPr>
            <p:cNvPr id="63502" name="AutoShape 15"/>
            <p:cNvCxnSpPr>
              <a:stCxn id="63497" idx="0"/>
              <a:endCxn id="63495" idx="4"/>
            </p:cNvCxnSpPr>
            <p:nvPr/>
          </p:nvCxnSpPr>
          <p:spPr>
            <a:xfrm flipV="1">
              <a:off x="1982" y="3524"/>
              <a:ext cx="0" cy="270"/>
            </a:xfrm>
            <a:prstGeom prst="straightConnector1">
              <a:avLst/>
            </a:prstGeom>
            <a:ln w="50800" cap="flat" cmpd="sng">
              <a:solidFill>
                <a:srgbClr val="FF6600"/>
              </a:solidFill>
              <a:prstDash val="solid"/>
              <a:headEnd type="none" w="med" len="med"/>
              <a:tailEnd type="none" w="med" len="med"/>
            </a:ln>
          </p:spPr>
        </p:cxnSp>
        <p:cxnSp>
          <p:nvCxnSpPr>
            <p:cNvPr id="63503" name="AutoShape 16"/>
            <p:cNvCxnSpPr>
              <a:stCxn id="63494" idx="5"/>
              <a:endCxn id="63497" idx="1"/>
            </p:cNvCxnSpPr>
            <p:nvPr/>
          </p:nvCxnSpPr>
          <p:spPr>
            <a:xfrm>
              <a:off x="1430" y="3489"/>
              <a:ext cx="481" cy="339"/>
            </a:xfrm>
            <a:prstGeom prst="straightConnector1">
              <a:avLst/>
            </a:prstGeom>
            <a:ln w="50800" cap="flat" cmpd="sng">
              <a:solidFill>
                <a:srgbClr val="FF6600"/>
              </a:solidFill>
              <a:prstDash val="solid"/>
              <a:headEnd type="none" w="med" len="med"/>
              <a:tailEnd type="none" w="med" len="med"/>
            </a:ln>
          </p:spPr>
        </p:cxnSp>
        <p:cxnSp>
          <p:nvCxnSpPr>
            <p:cNvPr id="63504" name="AutoShape 17"/>
            <p:cNvCxnSpPr>
              <a:stCxn id="63498" idx="1"/>
              <a:endCxn id="63495" idx="6"/>
            </p:cNvCxnSpPr>
            <p:nvPr/>
          </p:nvCxnSpPr>
          <p:spPr>
            <a:xfrm flipH="1" flipV="1">
              <a:off x="2081" y="3410"/>
              <a:ext cx="329" cy="146"/>
            </a:xfrm>
            <a:prstGeom prst="straightConnector1">
              <a:avLst/>
            </a:prstGeom>
            <a:ln w="12700" cap="flat" cmpd="sng">
              <a:solidFill>
                <a:schemeClr val="tx1"/>
              </a:solidFill>
              <a:prstDash val="solid"/>
              <a:headEnd type="none" w="med" len="med"/>
              <a:tailEnd type="none" w="med" len="med"/>
            </a:ln>
          </p:spPr>
        </p:cxnSp>
        <p:cxnSp>
          <p:nvCxnSpPr>
            <p:cNvPr id="63505" name="AutoShape 18"/>
            <p:cNvCxnSpPr>
              <a:stCxn id="63497" idx="6"/>
              <a:endCxn id="63498" idx="3"/>
            </p:cNvCxnSpPr>
            <p:nvPr/>
          </p:nvCxnSpPr>
          <p:spPr>
            <a:xfrm flipV="1">
              <a:off x="2081" y="3717"/>
              <a:ext cx="329" cy="192"/>
            </a:xfrm>
            <a:prstGeom prst="straightConnector1">
              <a:avLst/>
            </a:prstGeom>
            <a:ln w="12700" cap="flat" cmpd="sng">
              <a:solidFill>
                <a:schemeClr val="tx1"/>
              </a:solidFill>
              <a:prstDash val="solid"/>
              <a:headEnd type="none" w="med" len="med"/>
              <a:tailEnd type="none" w="med" len="med"/>
            </a:ln>
          </p:spPr>
        </p:cxnSp>
      </p:grpSp>
      <p:sp>
        <p:nvSpPr>
          <p:cNvPr id="849941" name="Text Box 21"/>
          <p:cNvSpPr txBox="1"/>
          <p:nvPr/>
        </p:nvSpPr>
        <p:spPr>
          <a:xfrm>
            <a:off x="1042988" y="2457450"/>
            <a:ext cx="7273925" cy="1200150"/>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Clr>
                <a:schemeClr val="accent2"/>
              </a:buClr>
              <a:buNone/>
            </a:pPr>
            <a:r>
              <a:rPr lang="en-US" altLang="zh-CN" sz="2400" b="1" dirty="0">
                <a:latin typeface="Arial" panose="020B0604020202020204" pitchFamily="34" charset="0"/>
                <a:ea typeface="楷体_GB2312" pitchFamily="49" charset="-122"/>
              </a:rPr>
              <a:t>       </a:t>
            </a:r>
            <a:r>
              <a:rPr lang="zh-CN" altLang="en-US" sz="2400" b="1" dirty="0">
                <a:latin typeface="Arial" panose="020B0604020202020204" pitchFamily="34" charset="0"/>
                <a:ea typeface="楷体_GB2312" pitchFamily="49" charset="-122"/>
              </a:rPr>
              <a:t>图</a:t>
            </a:r>
            <a:r>
              <a:rPr lang="en-US" altLang="zh-CN" sz="2400" b="1" dirty="0">
                <a:latin typeface="Arial" panose="020B0604020202020204" pitchFamily="34" charset="0"/>
                <a:ea typeface="楷体_GB2312" pitchFamily="49" charset="-122"/>
              </a:rPr>
              <a:t>G</a:t>
            </a:r>
            <a:r>
              <a:rPr lang="zh-CN" altLang="en-US" sz="2400" b="1" dirty="0">
                <a:latin typeface="Arial" panose="020B0604020202020204" pitchFamily="34" charset="0"/>
                <a:ea typeface="楷体_GB2312" pitchFamily="49" charset="-122"/>
              </a:rPr>
              <a:t>的最大团和最大独立集问题都可以看作是图</a:t>
            </a:r>
            <a:r>
              <a:rPr lang="en-US" altLang="zh-CN" sz="2400" b="1" dirty="0">
                <a:latin typeface="Arial" panose="020B0604020202020204" pitchFamily="34" charset="0"/>
                <a:ea typeface="楷体_GB2312" pitchFamily="49" charset="-122"/>
              </a:rPr>
              <a:t>G</a:t>
            </a:r>
            <a:r>
              <a:rPr lang="zh-CN" altLang="en-US" sz="2400" b="1" dirty="0">
                <a:latin typeface="Arial" panose="020B0604020202020204" pitchFamily="34" charset="0"/>
                <a:ea typeface="楷体_GB2312" pitchFamily="49" charset="-122"/>
              </a:rPr>
              <a:t>的</a:t>
            </a:r>
            <a:r>
              <a:rPr lang="zh-CN" altLang="en-US" sz="2400" b="1" dirty="0">
                <a:solidFill>
                  <a:srgbClr val="C00000"/>
                </a:solidFill>
                <a:latin typeface="Arial" panose="020B0604020202020204" pitchFamily="34" charset="0"/>
                <a:ea typeface="楷体_GB2312" pitchFamily="49" charset="-122"/>
              </a:rPr>
              <a:t>顶点集</a:t>
            </a:r>
            <a:r>
              <a:rPr lang="en-US" altLang="zh-CN" sz="2400" b="1" dirty="0">
                <a:solidFill>
                  <a:srgbClr val="C00000"/>
                </a:solidFill>
                <a:latin typeface="Arial" panose="020B0604020202020204" pitchFamily="34" charset="0"/>
                <a:ea typeface="楷体_GB2312" pitchFamily="49" charset="-122"/>
              </a:rPr>
              <a:t>V</a:t>
            </a:r>
            <a:r>
              <a:rPr lang="zh-CN" altLang="en-US" sz="2400" b="1" dirty="0">
                <a:solidFill>
                  <a:srgbClr val="C00000"/>
                </a:solidFill>
                <a:latin typeface="Arial" panose="020B0604020202020204" pitchFamily="34" charset="0"/>
                <a:ea typeface="楷体_GB2312" pitchFamily="49" charset="-122"/>
              </a:rPr>
              <a:t>的子集选取问题</a:t>
            </a:r>
            <a:r>
              <a:rPr lang="zh-CN" altLang="en-US" sz="2400" b="1" dirty="0">
                <a:latin typeface="Arial" panose="020B0604020202020204" pitchFamily="34" charset="0"/>
                <a:ea typeface="楷体_GB2312" pitchFamily="49" charset="-122"/>
              </a:rPr>
              <a:t>。因此可以用子集树表示问题的解空间。 </a:t>
            </a:r>
            <a:endParaRPr lang="zh-CN" altLang="en-US" sz="2400" b="1" dirty="0">
              <a:latin typeface="Arial" panose="020B0604020202020204" pitchFamily="34" charset="0"/>
              <a:ea typeface="楷体_GB2312" pitchFamily="49" charset="-122"/>
            </a:endParaRPr>
          </a:p>
        </p:txBody>
      </p:sp>
      <p:pic>
        <p:nvPicPr>
          <p:cNvPr id="849942" name="Picture 22" descr="t51"/>
          <p:cNvPicPr>
            <a:picLocks noChangeAspect="1"/>
          </p:cNvPicPr>
          <p:nvPr/>
        </p:nvPicPr>
        <p:blipFill>
          <a:blip r:embed="rId1"/>
          <a:stretch>
            <a:fillRect/>
          </a:stretch>
        </p:blipFill>
        <p:spPr>
          <a:xfrm>
            <a:off x="4284663" y="3587750"/>
            <a:ext cx="3671887" cy="18573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849941"/>
                                        </p:tgtEl>
                                        <p:attrNameLst>
                                          <p:attrName>style.visibility</p:attrName>
                                        </p:attrNameLst>
                                      </p:cBhvr>
                                      <p:to>
                                        <p:strVal val="visible"/>
                                      </p:to>
                                    </p:set>
                                    <p:animEffect transition="in" filter="box(in)">
                                      <p:cBhvr>
                                        <p:cTn id="11" dur="500"/>
                                        <p:tgtEl>
                                          <p:spTgt spid="849941"/>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849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7891" name="Rectangle 2"/>
          <p:cNvSpPr>
            <a:spLocks noGrp="1"/>
          </p:cNvSpPr>
          <p:nvPr>
            <p:ph type="title"/>
          </p:nvPr>
        </p:nvSpPr>
        <p:spPr/>
        <p:txBody>
          <a:bodyPr vert="horz" wrap="square" lIns="91440" tIns="45720" rIns="91440" bIns="45720" anchor="ctr" anchorCtr="0"/>
          <a:p>
            <a:pPr eaLnBrk="1" hangingPunct="1"/>
            <a:r>
              <a:rPr lang="zh-CN" altLang="en-US" sz="4800" dirty="0"/>
              <a:t>6.6 最大团问题</a:t>
            </a:r>
            <a:endParaRPr lang="zh-CN" altLang="en-US" sz="4800" dirty="0"/>
          </a:p>
        </p:txBody>
      </p:sp>
      <p:sp>
        <p:nvSpPr>
          <p:cNvPr id="37892"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2. 上界函数</a:t>
            </a:r>
            <a:endParaRPr lang="en-US" altLang="zh-CN"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用变量</a:t>
            </a:r>
            <a:r>
              <a:rPr lang="en-US" altLang="zh-CN" sz="2000" dirty="0">
                <a:latin typeface="楷体_GB2312" pitchFamily="49" charset="-122"/>
                <a:ea typeface="楷体_GB2312" pitchFamily="49" charset="-122"/>
              </a:rPr>
              <a:t>cliqueSize</a:t>
            </a:r>
            <a:r>
              <a:rPr lang="zh-CN" altLang="en-US" sz="2000" dirty="0">
                <a:latin typeface="楷体_GB2312" pitchFamily="49" charset="-122"/>
                <a:ea typeface="楷体_GB2312" pitchFamily="49" charset="-122"/>
              </a:rPr>
              <a:t>表示与该结点相应的团的顶点数；</a:t>
            </a:r>
            <a:r>
              <a:rPr lang="en-US" altLang="zh-CN" sz="2000" dirty="0">
                <a:latin typeface="楷体_GB2312" pitchFamily="49" charset="-122"/>
                <a:ea typeface="楷体_GB2312" pitchFamily="49" charset="-122"/>
              </a:rPr>
              <a:t>level</a:t>
            </a:r>
            <a:r>
              <a:rPr lang="zh-CN" altLang="en-US" sz="2000" dirty="0">
                <a:latin typeface="楷体_GB2312" pitchFamily="49" charset="-122"/>
                <a:ea typeface="楷体_GB2312" pitchFamily="49" charset="-122"/>
              </a:rPr>
              <a:t>表示结点在子集空间树中所处的层次；用</a:t>
            </a:r>
            <a:r>
              <a:rPr lang="en-US" altLang="zh-CN" sz="2000" dirty="0">
                <a:latin typeface="楷体_GB2312" pitchFamily="49" charset="-122"/>
                <a:ea typeface="楷体_GB2312" pitchFamily="49" charset="-122"/>
              </a:rPr>
              <a:t>cliqueSize +n-level+1</a:t>
            </a:r>
            <a:r>
              <a:rPr lang="zh-CN" altLang="en-US" sz="2000" dirty="0">
                <a:latin typeface="楷体_GB2312" pitchFamily="49" charset="-122"/>
                <a:ea typeface="楷体_GB2312" pitchFamily="49" charset="-122"/>
              </a:rPr>
              <a:t>作为顶点数上界</a:t>
            </a:r>
            <a:r>
              <a:rPr lang="en-US" altLang="zh-CN" sz="2000" dirty="0">
                <a:latin typeface="楷体_GB2312" pitchFamily="49" charset="-122"/>
                <a:ea typeface="楷体_GB2312" pitchFamily="49" charset="-122"/>
              </a:rPr>
              <a:t>upperSize</a:t>
            </a:r>
            <a:r>
              <a:rPr lang="zh-CN" altLang="en-US" sz="2000" dirty="0">
                <a:latin typeface="楷体_GB2312" pitchFamily="49" charset="-122"/>
                <a:ea typeface="楷体_GB2312" pitchFamily="49" charset="-122"/>
              </a:rPr>
              <a:t>的值。 </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在此优先队列式分支限界法中，</a:t>
            </a:r>
            <a:r>
              <a:rPr lang="en-US" altLang="zh-CN" sz="2000" dirty="0">
                <a:latin typeface="楷体_GB2312" pitchFamily="49" charset="-122"/>
                <a:ea typeface="楷体_GB2312" pitchFamily="49" charset="-122"/>
              </a:rPr>
              <a:t>upperSize</a:t>
            </a:r>
            <a:r>
              <a:rPr lang="zh-CN" altLang="en-US" sz="2000" dirty="0">
                <a:latin typeface="楷体_GB2312" pitchFamily="49" charset="-122"/>
                <a:ea typeface="楷体_GB2312" pitchFamily="49" charset="-122"/>
              </a:rPr>
              <a:t>实际上也是优先队列中元素的优先级。算法总是从活结点优先队列中抽取具有最大</a:t>
            </a:r>
            <a:r>
              <a:rPr lang="en-US" altLang="zh-CN" sz="2000" dirty="0">
                <a:latin typeface="楷体_GB2312" pitchFamily="49" charset="-122"/>
                <a:ea typeface="楷体_GB2312" pitchFamily="49" charset="-122"/>
              </a:rPr>
              <a:t>upperSize</a:t>
            </a:r>
            <a:r>
              <a:rPr lang="zh-CN" altLang="en-US" sz="2000" dirty="0">
                <a:latin typeface="楷体_GB2312" pitchFamily="49" charset="-122"/>
                <a:ea typeface="楷体_GB2312" pitchFamily="49" charset="-122"/>
              </a:rPr>
              <a:t>值的元素作为下一个扩展元素。 </a:t>
            </a:r>
            <a:endParaRPr lang="zh-CN" altLang="en-US" sz="2000"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6" descr="blue055"/>
          <p:cNvSpPr>
            <a:spLocks noGrp="1"/>
          </p:cNvSpPr>
          <p:nvPr>
            <p:ph type="title"/>
          </p:nvPr>
        </p:nvSpPr>
        <p:spPr>
          <a:xfrm>
            <a:off x="685800" y="188913"/>
            <a:ext cx="7772400" cy="1143000"/>
          </a:xfrm>
        </p:spPr>
        <p:txBody>
          <a:bodyPr vert="horz" wrap="square" lIns="91440" tIns="45720" rIns="91440" bIns="45720" anchor="ctr" anchorCtr="0"/>
          <a:p>
            <a:r>
              <a:rPr lang="zh-CN" altLang="en-US" sz="4000" dirty="0"/>
              <a:t>队列式</a:t>
            </a:r>
            <a:r>
              <a:rPr lang="en-US" altLang="zh-CN" sz="4000" dirty="0"/>
              <a:t>(FIFO)</a:t>
            </a:r>
            <a:r>
              <a:rPr lang="zh-CN" altLang="en-US" sz="4000" dirty="0"/>
              <a:t>分支限界法</a:t>
            </a:r>
            <a:endParaRPr lang="zh-CN" altLang="en-US" sz="4000" dirty="0"/>
          </a:p>
        </p:txBody>
      </p:sp>
      <p:sp>
        <p:nvSpPr>
          <p:cNvPr id="9219" name="Rectangle 7"/>
          <p:cNvSpPr>
            <a:spLocks noGrp="1"/>
          </p:cNvSpPr>
          <p:nvPr>
            <p:ph idx="1"/>
          </p:nvPr>
        </p:nvSpPr>
        <p:spPr>
          <a:xfrm>
            <a:off x="611188" y="1052513"/>
            <a:ext cx="7772400" cy="4114800"/>
          </a:xfrm>
        </p:spPr>
        <p:txBody>
          <a:bodyPr vert="horz" wrap="square" lIns="91440" tIns="45720" rIns="91440" bIns="45720" anchor="t" anchorCtr="0"/>
          <a:p>
            <a:pPr marL="0" indent="0">
              <a:spcBef>
                <a:spcPct val="0"/>
              </a:spcBef>
              <a:buNone/>
            </a:pPr>
            <a:r>
              <a:rPr lang="en-US" altLang="zh-CN" sz="1800" dirty="0"/>
              <a:t>void BFS(Tree *root)</a:t>
            </a:r>
            <a:endParaRPr lang="en-US" altLang="zh-CN" sz="1800" dirty="0"/>
          </a:p>
          <a:p>
            <a:pPr marL="0" indent="0">
              <a:spcBef>
                <a:spcPct val="0"/>
              </a:spcBef>
              <a:buNone/>
            </a:pPr>
            <a:r>
              <a:rPr lang="en-US" altLang="zh-CN" sz="1800" dirty="0"/>
              <a:t>{</a:t>
            </a:r>
            <a:endParaRPr lang="en-US" altLang="zh-CN" sz="1800" dirty="0"/>
          </a:p>
          <a:p>
            <a:pPr marL="0" indent="0">
              <a:spcBef>
                <a:spcPct val="0"/>
              </a:spcBef>
              <a:buNone/>
            </a:pPr>
            <a:r>
              <a:rPr lang="en-US" altLang="zh-CN" sz="1800" dirty="0"/>
              <a:t>       queue&lt;Tree *&gt; q;</a:t>
            </a:r>
            <a:endParaRPr lang="en-US" altLang="zh-CN" sz="1800" dirty="0"/>
          </a:p>
          <a:p>
            <a:pPr marL="0" indent="0">
              <a:spcBef>
                <a:spcPct val="0"/>
              </a:spcBef>
              <a:buNone/>
            </a:pPr>
            <a:r>
              <a:rPr lang="en-US" altLang="zh-CN" sz="1800" dirty="0"/>
              <a:t>       q.push&lt;root&gt;;</a:t>
            </a:r>
            <a:endParaRPr lang="en-US" altLang="zh-CN" sz="1800" dirty="0"/>
          </a:p>
          <a:p>
            <a:pPr marL="0" indent="0">
              <a:spcBef>
                <a:spcPct val="0"/>
              </a:spcBef>
              <a:buNone/>
            </a:pPr>
            <a:r>
              <a:rPr lang="en-US" altLang="zh-CN" sz="1800" dirty="0"/>
              <a:t>       while(!q.empty())</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            root=q.front();           //</a:t>
            </a:r>
            <a:r>
              <a:rPr lang="zh-CN" altLang="en-US" sz="1800" dirty="0"/>
              <a:t>访问队首元素</a:t>
            </a:r>
            <a:endParaRPr lang="zh-CN" altLang="en-US" sz="1800" dirty="0"/>
          </a:p>
          <a:p>
            <a:pPr marL="0" indent="0">
              <a:spcBef>
                <a:spcPct val="0"/>
              </a:spcBef>
              <a:buNone/>
            </a:pPr>
            <a:r>
              <a:rPr lang="zh-CN" altLang="en-US" sz="1800" dirty="0"/>
              <a:t>            </a:t>
            </a:r>
            <a:r>
              <a:rPr lang="en-US" altLang="zh-CN" sz="1800" dirty="0"/>
              <a:t>cout&lt;&lt;root-&gt;data;</a:t>
            </a:r>
            <a:endParaRPr lang="en-US" altLang="zh-CN" sz="1800" dirty="0"/>
          </a:p>
          <a:p>
            <a:pPr marL="0" indent="0">
              <a:spcBef>
                <a:spcPct val="0"/>
              </a:spcBef>
              <a:buNone/>
            </a:pPr>
            <a:r>
              <a:rPr lang="en-US" altLang="zh-CN" sz="1800" dirty="0"/>
              <a:t>            q.pop();                     //</a:t>
            </a:r>
            <a:r>
              <a:rPr lang="zh-CN" altLang="en-US" sz="1800" dirty="0"/>
              <a:t>队首出队</a:t>
            </a:r>
            <a:endParaRPr lang="zh-CN" altLang="en-US" sz="1800" dirty="0"/>
          </a:p>
          <a:p>
            <a:pPr marL="0" indent="0">
              <a:spcBef>
                <a:spcPct val="0"/>
              </a:spcBef>
              <a:buNone/>
            </a:pPr>
            <a:r>
              <a:rPr lang="zh-CN" altLang="en-US" sz="1800" dirty="0"/>
              <a:t>            </a:t>
            </a:r>
            <a:r>
              <a:rPr lang="en-US" altLang="zh-CN" sz="1800" dirty="0"/>
              <a:t>if(root-&gt;lchild!=NULL)</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                  q.push(root-&gt;lchild);</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            if(root-&gt;rchild!=NULL)</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                   q.push(root-&gt;rchild);</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      }</a:t>
            </a:r>
            <a:endParaRPr lang="en-US" altLang="zh-CN" sz="1800" dirty="0"/>
          </a:p>
          <a:p>
            <a:pPr marL="0" indent="0">
              <a:spcBef>
                <a:spcPct val="0"/>
              </a:spcBef>
              <a:buNone/>
            </a:pPr>
            <a:r>
              <a:rPr lang="en-US" altLang="zh-CN" sz="1800" dirty="0"/>
              <a:t>}</a:t>
            </a:r>
            <a:endParaRPr lang="zh-CN" altLang="en-US" sz="1800" dirty="0"/>
          </a:p>
        </p:txBody>
      </p:sp>
      <p:pic>
        <p:nvPicPr>
          <p:cNvPr id="9220" name="Picture 2" descr="http://www.blogjava.net/images/blogjava_net/fancydeepin/binarytree1.png?_=3313947"/>
          <p:cNvPicPr>
            <a:picLocks noChangeAspect="1"/>
          </p:cNvPicPr>
          <p:nvPr/>
        </p:nvPicPr>
        <p:blipFill>
          <a:blip r:embed="rId1"/>
          <a:stretch>
            <a:fillRect/>
          </a:stretch>
        </p:blipFill>
        <p:spPr>
          <a:xfrm>
            <a:off x="5219700" y="1860550"/>
            <a:ext cx="3638550" cy="1943100"/>
          </a:xfrm>
          <a:prstGeom prst="rect">
            <a:avLst/>
          </a:prstGeom>
          <a:noFill/>
          <a:ln w="9525">
            <a:noFill/>
          </a:ln>
        </p:spPr>
      </p:pic>
    </p:spTree>
  </p:cSld>
  <p:clrMapOvr>
    <a:masterClrMapping/>
  </p:clrMapOvr>
  <p:transition>
    <p:blinds/>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8915" name="Rectangle 2"/>
          <p:cNvSpPr>
            <a:spLocks noGrp="1"/>
          </p:cNvSpPr>
          <p:nvPr>
            <p:ph type="title"/>
          </p:nvPr>
        </p:nvSpPr>
        <p:spPr/>
        <p:txBody>
          <a:bodyPr vert="horz" wrap="square" lIns="91440" tIns="45720" rIns="91440" bIns="45720" anchor="ctr" anchorCtr="0"/>
          <a:p>
            <a:pPr eaLnBrk="1" hangingPunct="1"/>
            <a:r>
              <a:rPr lang="zh-CN" altLang="en-US" sz="4800" dirty="0"/>
              <a:t>6.6 最大团问题</a:t>
            </a:r>
            <a:endParaRPr lang="zh-CN" altLang="en-US" sz="4800" dirty="0"/>
          </a:p>
        </p:txBody>
      </p:sp>
      <p:sp>
        <p:nvSpPr>
          <p:cNvPr id="38916" name="Rectangle 3"/>
          <p:cNvSpPr>
            <a:spLocks noGrp="1"/>
          </p:cNvSpPr>
          <p:nvPr>
            <p:ph idx="1"/>
          </p:nvPr>
        </p:nvSpPr>
        <p:spPr>
          <a:xfrm>
            <a:off x="685800" y="1676400"/>
            <a:ext cx="7772400" cy="4800600"/>
          </a:xfrm>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3. 算法思想</a:t>
            </a:r>
            <a:endParaRPr lang="en-US" altLang="zh-CN"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子集树的根结点是初始扩展结点，对于这个特殊的扩展结点，其</a:t>
            </a:r>
            <a:r>
              <a:rPr lang="en-US" altLang="zh-CN" sz="2000" dirty="0">
                <a:latin typeface="楷体_GB2312" pitchFamily="49" charset="-122"/>
                <a:ea typeface="楷体_GB2312" pitchFamily="49" charset="-122"/>
              </a:rPr>
              <a:t>cliqueSize</a:t>
            </a:r>
            <a:r>
              <a:rPr lang="zh-CN" altLang="en-US" sz="2000" dirty="0">
                <a:latin typeface="楷体_GB2312" pitchFamily="49" charset="-122"/>
                <a:ea typeface="楷体_GB2312" pitchFamily="49" charset="-122"/>
              </a:rPr>
              <a:t>的值为0。 </a:t>
            </a:r>
            <a:endParaRPr lang="zh-CN" altLang="en-US" sz="2000" dirty="0">
              <a:latin typeface="楷体_GB2312" pitchFamily="49" charset="-122"/>
              <a:ea typeface="楷体_GB2312" pitchFamily="49" charset="-122"/>
            </a:endParaRPr>
          </a:p>
          <a:p>
            <a:pPr algn="just" eaLnBrk="1" hangingPunct="1">
              <a:spcBef>
                <a:spcPct val="50000"/>
              </a:spcBef>
              <a:buNone/>
            </a:pPr>
            <a:r>
              <a:rPr lang="zh-CN" altLang="en-US" sz="2000" dirty="0">
                <a:latin typeface="楷体_GB2312" pitchFamily="49" charset="-122"/>
                <a:ea typeface="楷体_GB2312" pitchFamily="49" charset="-122"/>
              </a:rPr>
              <a:t>       算法在扩展内部结点时，首先考察其左儿子结点。在左儿子结点处，将顶点</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加入到当前团中，并检查该顶点与当前团中其他顶点之间是否有边相连。当顶点</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与当前团中所有顶点之间都有边相连，则相应的左儿子结点是可行结点，将它加入到子集树中并插入活结点优先队列，否则就不是可行结点。</a:t>
            </a:r>
            <a:endParaRPr lang="zh-CN" altLang="en-US" sz="2000" dirty="0">
              <a:latin typeface="楷体_GB2312" pitchFamily="49" charset="-122"/>
              <a:ea typeface="楷体_GB2312" pitchFamily="49" charset="-122"/>
            </a:endParaRPr>
          </a:p>
          <a:p>
            <a:pPr algn="just" eaLnBrk="1" hangingPunct="1">
              <a:spcBef>
                <a:spcPct val="50000"/>
              </a:spcBef>
              <a:buNone/>
            </a:pPr>
            <a:r>
              <a:rPr lang="zh-CN" altLang="en-US" sz="2000" dirty="0">
                <a:latin typeface="楷体_GB2312" pitchFamily="49" charset="-122"/>
                <a:ea typeface="楷体_GB2312" pitchFamily="49" charset="-122"/>
              </a:rPr>
              <a:t>       接着继续考察当前扩展结点的右儿子结点。当</a:t>
            </a:r>
            <a:r>
              <a:rPr lang="en-US" altLang="zh-CN" sz="2000" dirty="0">
                <a:latin typeface="楷体_GB2312" pitchFamily="49" charset="-122"/>
                <a:ea typeface="楷体_GB2312" pitchFamily="49" charset="-122"/>
              </a:rPr>
              <a:t>upperSize&gt;bestn</a:t>
            </a:r>
            <a:r>
              <a:rPr lang="zh-CN" altLang="en-US" sz="2000" dirty="0">
                <a:latin typeface="楷体_GB2312" pitchFamily="49" charset="-122"/>
                <a:ea typeface="楷体_GB2312" pitchFamily="49" charset="-122"/>
              </a:rPr>
              <a:t>时，右子树中可能含有最优解，此时将右儿子结点加入到子集树中并插入到活结点优先队列中。</a:t>
            </a:r>
            <a:endParaRPr lang="zh-CN" altLang="en-US"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Tree>
  </p:cSld>
  <p:clrMapOvr>
    <a:masterClrMapping/>
  </p:clrMapOvr>
  <p:transition>
    <p:blinds/>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39939" name="Rectangle 2"/>
          <p:cNvSpPr>
            <a:spLocks noGrp="1"/>
          </p:cNvSpPr>
          <p:nvPr>
            <p:ph type="title"/>
          </p:nvPr>
        </p:nvSpPr>
        <p:spPr/>
        <p:txBody>
          <a:bodyPr vert="horz" wrap="square" lIns="91440" tIns="45720" rIns="91440" bIns="45720" anchor="ctr" anchorCtr="0"/>
          <a:p>
            <a:pPr eaLnBrk="1" hangingPunct="1"/>
            <a:r>
              <a:rPr lang="zh-CN" altLang="en-US" sz="4800" dirty="0"/>
              <a:t>6.6 最大团问题</a:t>
            </a:r>
            <a:endParaRPr lang="zh-CN" altLang="en-US" sz="4800" dirty="0"/>
          </a:p>
        </p:txBody>
      </p:sp>
      <p:sp>
        <p:nvSpPr>
          <p:cNvPr id="39940"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sz="2000" dirty="0">
                <a:latin typeface="楷体_GB2312" pitchFamily="49" charset="-122"/>
                <a:ea typeface="楷体_GB2312" pitchFamily="49" charset="-122"/>
              </a:rPr>
              <a:t>       算法的</a:t>
            </a:r>
            <a:r>
              <a:rPr lang="en-US" altLang="zh-CN" sz="2000" dirty="0">
                <a:latin typeface="楷体_GB2312" pitchFamily="49" charset="-122"/>
                <a:ea typeface="楷体_GB2312" pitchFamily="49" charset="-122"/>
              </a:rPr>
              <a:t>while</a:t>
            </a:r>
            <a:r>
              <a:rPr lang="zh-CN" altLang="en-US" sz="2000" dirty="0">
                <a:latin typeface="楷体_GB2312" pitchFamily="49" charset="-122"/>
                <a:ea typeface="楷体_GB2312" pitchFamily="49" charset="-122"/>
              </a:rPr>
              <a:t>循环的终止条件是遇到子集树中的一个叶结点(即</a:t>
            </a:r>
            <a:r>
              <a:rPr lang="en-US" altLang="zh-CN" sz="2000" dirty="0">
                <a:latin typeface="楷体_GB2312" pitchFamily="49" charset="-122"/>
                <a:ea typeface="楷体_GB2312" pitchFamily="49" charset="-122"/>
              </a:rPr>
              <a:t>n+1</a:t>
            </a:r>
            <a:r>
              <a:rPr lang="zh-CN" altLang="en-US" sz="2000" dirty="0">
                <a:latin typeface="楷体_GB2312" pitchFamily="49" charset="-122"/>
                <a:ea typeface="楷体_GB2312" pitchFamily="49" charset="-122"/>
              </a:rPr>
              <a:t>层结点)成为当前扩展结点。</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对于子集树中的叶结点，有</a:t>
            </a:r>
            <a:r>
              <a:rPr lang="en-US" altLang="zh-CN" sz="2000" dirty="0">
                <a:latin typeface="楷体_GB2312" pitchFamily="49" charset="-122"/>
                <a:ea typeface="楷体_GB2312" pitchFamily="49" charset="-122"/>
              </a:rPr>
              <a:t>upperSize＝cliqueSize。</a:t>
            </a:r>
            <a:r>
              <a:rPr lang="zh-CN" altLang="en-US" sz="2000" dirty="0">
                <a:latin typeface="楷体_GB2312" pitchFamily="49" charset="-122"/>
                <a:ea typeface="楷体_GB2312" pitchFamily="49" charset="-122"/>
              </a:rPr>
              <a:t>此时活结点优先队列中剩余结点的</a:t>
            </a:r>
            <a:r>
              <a:rPr lang="en-US" altLang="zh-CN" sz="2000" dirty="0">
                <a:latin typeface="楷体_GB2312" pitchFamily="49" charset="-122"/>
                <a:ea typeface="楷体_GB2312" pitchFamily="49" charset="-122"/>
              </a:rPr>
              <a:t>upperSize</a:t>
            </a:r>
            <a:r>
              <a:rPr lang="zh-CN" altLang="en-US" sz="2000" dirty="0">
                <a:latin typeface="楷体_GB2312" pitchFamily="49" charset="-122"/>
                <a:ea typeface="楷体_GB2312" pitchFamily="49" charset="-122"/>
              </a:rPr>
              <a:t>值均不超过当前扩展结点的</a:t>
            </a:r>
            <a:r>
              <a:rPr lang="en-US" altLang="zh-CN" sz="2000" dirty="0">
                <a:latin typeface="楷体_GB2312" pitchFamily="49" charset="-122"/>
                <a:ea typeface="楷体_GB2312" pitchFamily="49" charset="-122"/>
              </a:rPr>
              <a:t>upperSize</a:t>
            </a:r>
            <a:r>
              <a:rPr lang="zh-CN" altLang="en-US" sz="2000" dirty="0">
                <a:latin typeface="楷体_GB2312" pitchFamily="49" charset="-122"/>
                <a:ea typeface="楷体_GB2312" pitchFamily="49" charset="-122"/>
              </a:rPr>
              <a:t>值，从而进一步搜索不可能得到更大的团，此时算法已找到一个最优解。 </a:t>
            </a:r>
            <a:endParaRPr lang="zh-CN" altLang="en-US" sz="2000" dirty="0">
              <a:latin typeface="楷体_GB2312" pitchFamily="49" charset="-122"/>
              <a:ea typeface="楷体_GB2312" pitchFamily="49" charset="-122"/>
            </a:endParaRPr>
          </a:p>
          <a:p>
            <a:pPr eaLnBrk="1" hangingPunct="1"/>
            <a:endParaRPr lang="zh-CN" altLang="en-US" dirty="0"/>
          </a:p>
        </p:txBody>
      </p:sp>
    </p:spTree>
  </p:cSld>
  <p:clrMapOvr>
    <a:masterClrMapping/>
  </p:clrMapOvr>
  <p:transition>
    <p:blinds/>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40963" name="Rectangle 2"/>
          <p:cNvSpPr>
            <a:spLocks noGrp="1"/>
          </p:cNvSpPr>
          <p:nvPr>
            <p:ph type="title"/>
          </p:nvPr>
        </p:nvSpPr>
        <p:spPr/>
        <p:txBody>
          <a:bodyPr vert="horz" wrap="square" lIns="91440" tIns="45720" rIns="91440" bIns="45720" anchor="ctr" anchorCtr="0"/>
          <a:p>
            <a:pPr eaLnBrk="1" hangingPunct="1"/>
            <a:r>
              <a:rPr lang="zh-CN" altLang="en-US" sz="4800" dirty="0"/>
              <a:t>6.7 旅行售货员问题</a:t>
            </a:r>
            <a:endParaRPr lang="zh-CN" altLang="en-US" sz="4800" dirty="0"/>
          </a:p>
        </p:txBody>
      </p:sp>
      <p:sp>
        <p:nvSpPr>
          <p:cNvPr id="40964" name="Rectangle 3"/>
          <p:cNvSpPr>
            <a:spLocks noGrp="1"/>
          </p:cNvSpPr>
          <p:nvPr>
            <p:ph idx="1"/>
          </p:nvPr>
        </p:nvSpPr>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1. 问题描述</a:t>
            </a:r>
            <a:endParaRPr lang="en-US" altLang="zh-CN" sz="1800" dirty="0">
              <a:solidFill>
                <a:schemeClr val="accent2"/>
              </a:solidFill>
              <a:latin typeface="Arial" panose="020B0604020202020204" pitchFamily="34" charset="0"/>
              <a:ea typeface="华文行楷" panose="02010800040101010101" pitchFamily="2" charset="-122"/>
            </a:endParaRPr>
          </a:p>
          <a:p>
            <a:pPr eaLnBrk="1" hangingPunct="1">
              <a:spcBef>
                <a:spcPct val="50000"/>
              </a:spcBef>
              <a:buNone/>
            </a:pPr>
            <a:r>
              <a:rPr lang="zh-CN" altLang="en-US" sz="2000" dirty="0">
                <a:latin typeface="楷体_GB2312" pitchFamily="49" charset="-122"/>
                <a:ea typeface="楷体_GB2312" pitchFamily="49" charset="-122"/>
              </a:rPr>
              <a:t>       某售货员要到若干城市去推销商品，已知各城市之间的路程(或旅费)。他要选定一条从驻地出发，经过每个城市一次，最后回到驻地的路线，使总的路程(或总旅费)最小。</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路线是一个带权图。图中各边的费用（权）为正数。图的一条周游路线是包括</a:t>
            </a:r>
            <a:r>
              <a:rPr lang="en-US" altLang="zh-CN" sz="2000" dirty="0">
                <a:latin typeface="楷体_GB2312" pitchFamily="49" charset="-122"/>
                <a:ea typeface="楷体_GB2312" pitchFamily="49" charset="-122"/>
              </a:rPr>
              <a:t>V</a:t>
            </a:r>
            <a:r>
              <a:rPr lang="zh-CN" altLang="en-US" sz="2000" dirty="0">
                <a:latin typeface="楷体_GB2312" pitchFamily="49" charset="-122"/>
                <a:ea typeface="楷体_GB2312" pitchFamily="49" charset="-122"/>
              </a:rPr>
              <a:t>中的每个顶点在内的一条回路。周游路线的费用是这条路线上所有边的费用之和。</a:t>
            </a:r>
            <a:endParaRPr lang="zh-CN" altLang="en-US" sz="2000" dirty="0">
              <a:latin typeface="楷体_GB2312" pitchFamily="49" charset="-122"/>
              <a:ea typeface="楷体_GB2312" pitchFamily="49" charset="-122"/>
            </a:endParaRPr>
          </a:p>
          <a:p>
            <a:pPr eaLnBrk="1" hangingPunct="1">
              <a:spcBef>
                <a:spcPct val="50000"/>
              </a:spcBef>
              <a:buNone/>
            </a:pPr>
            <a:r>
              <a:rPr lang="zh-CN" altLang="en-US" sz="2000" dirty="0">
                <a:latin typeface="楷体_GB2312" pitchFamily="49" charset="-122"/>
                <a:ea typeface="楷体_GB2312" pitchFamily="49" charset="-122"/>
              </a:rPr>
              <a:t>       旅行售货员问题的解空间可以组织成一棵树，从树的根结点到任一叶结点的路径定义了图的一条周游路线。旅行售货员问题要在图</a:t>
            </a:r>
            <a:r>
              <a:rPr lang="en-US" altLang="zh-CN" sz="2000" dirty="0">
                <a:latin typeface="楷体_GB2312" pitchFamily="49" charset="-122"/>
                <a:ea typeface="楷体_GB2312" pitchFamily="49" charset="-122"/>
              </a:rPr>
              <a:t>G</a:t>
            </a:r>
            <a:r>
              <a:rPr lang="zh-CN" altLang="en-US" sz="2000" dirty="0">
                <a:latin typeface="楷体_GB2312" pitchFamily="49" charset="-122"/>
                <a:ea typeface="楷体_GB2312" pitchFamily="49" charset="-122"/>
              </a:rPr>
              <a:t>中找出费用最小的周游路线。 </a:t>
            </a:r>
            <a:endParaRPr lang="zh-CN" altLang="en-US" sz="2000" dirty="0">
              <a:latin typeface="楷体_GB2312" pitchFamily="49" charset="-122"/>
              <a:ea typeface="楷体_GB2312" pitchFamily="49" charset="-122"/>
            </a:endParaRPr>
          </a:p>
          <a:p>
            <a:pPr eaLnBrk="1" hangingPunct="1"/>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467995" y="1844675"/>
            <a:ext cx="8514080" cy="4506595"/>
          </a:xfrm>
          <a:prstGeom prst="rect">
            <a:avLst/>
          </a:prstGeom>
        </p:spPr>
      </p:pic>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467995" y="1916430"/>
            <a:ext cx="8302625" cy="4371975"/>
          </a:xfrm>
          <a:prstGeom prst="rect">
            <a:avLst/>
          </a:prstGeom>
        </p:spPr>
      </p:pic>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685800" y="1991995"/>
            <a:ext cx="7772400" cy="4091940"/>
          </a:xfrm>
          <a:prstGeom prst="rect">
            <a:avLst/>
          </a:prstGeom>
        </p:spPr>
      </p:pic>
    </p:spTree>
  </p:cSld>
  <p:clrMapOvr>
    <a:masterClrMapping/>
  </p:clrMapOvr>
  <p:transition>
    <p:blind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43011" name="Rectangle 2"/>
          <p:cNvSpPr>
            <a:spLocks noGrp="1"/>
          </p:cNvSpPr>
          <p:nvPr>
            <p:ph type="ctrTitle"/>
          </p:nvPr>
        </p:nvSpPr>
        <p:spPr>
          <a:xfrm>
            <a:off x="609600" y="762000"/>
            <a:ext cx="7772400" cy="1143000"/>
          </a:xfrm>
        </p:spPr>
        <p:txBody>
          <a:bodyPr vert="horz" wrap="square" lIns="91440" tIns="45720" rIns="91440" bIns="45720" anchor="ctr" anchorCtr="0"/>
          <a:p>
            <a:pPr eaLnBrk="1" hangingPunct="1">
              <a:buClrTx/>
              <a:buSzTx/>
              <a:buFontTx/>
            </a:pPr>
            <a:r>
              <a:rPr lang="zh-CN" altLang="en-US" sz="4800" dirty="0"/>
              <a:t>6.7 旅行售货员问题</a:t>
            </a:r>
            <a:endParaRPr lang="zh-CN" altLang="en-US" sz="4800" dirty="0"/>
          </a:p>
        </p:txBody>
      </p:sp>
      <p:pic>
        <p:nvPicPr>
          <p:cNvPr id="2" name="图片 1"/>
          <p:cNvPicPr>
            <a:picLocks noChangeAspect="1"/>
          </p:cNvPicPr>
          <p:nvPr/>
        </p:nvPicPr>
        <p:blipFill>
          <a:blip r:embed="rId1"/>
          <a:stretch>
            <a:fillRect/>
          </a:stretch>
        </p:blipFill>
        <p:spPr>
          <a:xfrm>
            <a:off x="323215" y="1988820"/>
            <a:ext cx="8662670" cy="4567555"/>
          </a:xfrm>
          <a:prstGeom prst="rect">
            <a:avLst/>
          </a:prstGeom>
        </p:spPr>
      </p:pic>
    </p:spTree>
  </p:cSld>
  <p:clrMapOvr>
    <a:masterClrMapping/>
  </p:clrMapOvr>
  <p:transition>
    <p:blinds/>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971550" y="1844675"/>
            <a:ext cx="7140575" cy="4904740"/>
          </a:xfrm>
          <a:prstGeom prst="rect">
            <a:avLst/>
          </a:prstGeom>
        </p:spPr>
      </p:pic>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1331595" y="1916430"/>
            <a:ext cx="6381750" cy="4545965"/>
          </a:xfrm>
          <a:prstGeom prst="rect">
            <a:avLst/>
          </a:prstGeom>
        </p:spPr>
      </p:pic>
    </p:spTree>
  </p:cSld>
  <p:clrMapOvr>
    <a:masterClrMapping/>
  </p:clrMapOvr>
  <p:transition>
    <p:blinds/>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1403985" y="1916430"/>
            <a:ext cx="6218555" cy="4598035"/>
          </a:xfrm>
          <a:prstGeom prst="rect">
            <a:avLst/>
          </a:prstGeom>
        </p:spPr>
      </p:pic>
    </p:spTree>
  </p:cSld>
  <p:clrMapOvr>
    <a:masterClrMapping/>
  </p:clrMapOvr>
  <p:transition>
    <p:blinds/>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1259840" y="1844675"/>
            <a:ext cx="6393815" cy="4518025"/>
          </a:xfrm>
          <a:prstGeom prst="rect">
            <a:avLst/>
          </a:prstGeom>
        </p:spPr>
      </p:pic>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6" descr="blue055"/>
          <p:cNvSpPr>
            <a:spLocks noGrp="1"/>
          </p:cNvSpPr>
          <p:nvPr>
            <p:ph type="title"/>
          </p:nvPr>
        </p:nvSpPr>
        <p:spPr>
          <a:xfrm>
            <a:off x="685800" y="188913"/>
            <a:ext cx="7772400" cy="1143000"/>
          </a:xfrm>
        </p:spPr>
        <p:txBody>
          <a:bodyPr vert="horz" wrap="square" lIns="91440" tIns="45720" rIns="91440" bIns="45720" anchor="ctr" anchorCtr="0"/>
          <a:p>
            <a:r>
              <a:rPr lang="zh-CN" altLang="en-US" sz="4000" dirty="0"/>
              <a:t>优先队列式分支限界法</a:t>
            </a:r>
            <a:endParaRPr lang="zh-CN" altLang="en-US" sz="4000" dirty="0"/>
          </a:p>
        </p:txBody>
      </p:sp>
      <p:sp>
        <p:nvSpPr>
          <p:cNvPr id="10243" name="Rectangle 7"/>
          <p:cNvSpPr>
            <a:spLocks noGrp="1"/>
          </p:cNvSpPr>
          <p:nvPr>
            <p:ph idx="1"/>
          </p:nvPr>
        </p:nvSpPr>
        <p:spPr>
          <a:xfrm>
            <a:off x="300038" y="1341438"/>
            <a:ext cx="8580437" cy="4637087"/>
          </a:xfrm>
        </p:spPr>
        <p:txBody>
          <a:bodyPr vert="horz" wrap="square" lIns="91440" tIns="45720" rIns="91440" bIns="45720" anchor="t" anchorCtr="0"/>
          <a:p>
            <a:r>
              <a:rPr lang="zh-CN" altLang="en-US" sz="2000" dirty="0"/>
              <a:t>基本思想：</a:t>
            </a:r>
            <a:endParaRPr lang="zh-CN" altLang="en-US" sz="2000" dirty="0"/>
          </a:p>
          <a:p>
            <a:pPr lvl="1"/>
            <a:r>
              <a:rPr lang="zh-CN" altLang="en-US" sz="2000" dirty="0"/>
              <a:t>为了加速搜索的进程，应采用有效地方式选择活结点进行扩展。</a:t>
            </a:r>
            <a:endParaRPr lang="zh-CN" altLang="en-US" sz="2000" dirty="0"/>
          </a:p>
          <a:p>
            <a:pPr lvl="1"/>
            <a:r>
              <a:rPr lang="zh-CN" altLang="en-US" sz="2000" dirty="0"/>
              <a:t>按照优先队列中规定的优先级选取优先级最高的结点成为当前扩展结点。</a:t>
            </a:r>
            <a:endParaRPr lang="zh-CN" altLang="en-US" sz="2000" dirty="0"/>
          </a:p>
          <a:p>
            <a:r>
              <a:rPr lang="zh-CN" altLang="en-US" sz="2000" dirty="0"/>
              <a:t>基本策略</a:t>
            </a:r>
            <a:endParaRPr lang="zh-CN" altLang="en-US" sz="2000" dirty="0"/>
          </a:p>
          <a:p>
            <a:pPr lvl="1"/>
            <a:r>
              <a:rPr lang="zh-CN" altLang="en-US" sz="2000" dirty="0"/>
              <a:t>对每一活结点计算一个优先级（某些信息的函数值），并根据这些优先级；</a:t>
            </a:r>
            <a:endParaRPr lang="zh-CN" altLang="en-US" sz="2000" dirty="0"/>
          </a:p>
          <a:p>
            <a:pPr lvl="1"/>
            <a:r>
              <a:rPr lang="zh-CN" altLang="en-US" sz="2000" dirty="0"/>
              <a:t>从当前活结点表中优先选择一个优先级最高（最有利）的结点作为扩展结点，使搜索朝着解空间树上有最优解的分支推进，以便尽快地找出一个最优解。</a:t>
            </a:r>
            <a:endParaRPr lang="zh-CN" altLang="en-US" sz="2000" dirty="0"/>
          </a:p>
          <a:p>
            <a:pPr lvl="1"/>
            <a:r>
              <a:rPr lang="zh-CN" altLang="en-US" sz="2000" dirty="0"/>
              <a:t>再从活结点表中下一个优先级别最高的结点为当前扩展结点，</a:t>
            </a:r>
            <a:r>
              <a:rPr lang="en-US" altLang="zh-CN" sz="2000" dirty="0"/>
              <a:t>……</a:t>
            </a:r>
            <a:r>
              <a:rPr lang="zh-CN" altLang="en-US" sz="2000" dirty="0"/>
              <a:t>，直到找到一个解或活结点队列为空为止。</a:t>
            </a:r>
            <a:endParaRPr lang="zh-CN" altLang="en-US" sz="2000" dirty="0"/>
          </a:p>
        </p:txBody>
      </p:sp>
    </p:spTree>
  </p:cSld>
  <p:clrMapOvr>
    <a:masterClrMapping/>
  </p:clrMapOvr>
  <p:transition>
    <p:blinds/>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739775" y="1981200"/>
            <a:ext cx="7663815" cy="4114800"/>
          </a:xfrm>
          <a:prstGeom prst="rect">
            <a:avLst/>
          </a:prstGeom>
        </p:spPr>
      </p:pic>
    </p:spTree>
  </p:cSld>
  <p:clrMapOvr>
    <a:masterClrMapping/>
  </p:clrMapOvr>
  <p:transition>
    <p:blinds/>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685800" y="1844675"/>
            <a:ext cx="8065770" cy="4252595"/>
          </a:xfrm>
          <a:prstGeom prst="rect">
            <a:avLst/>
          </a:prstGeom>
        </p:spPr>
      </p:pic>
    </p:spTree>
  </p:cSld>
  <p:clrMapOvr>
    <a:masterClrMapping/>
  </p:clrMapOvr>
  <p:transition>
    <p:blinds/>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en-US" altLang="zh-CN"/>
          </a:p>
        </p:txBody>
      </p:sp>
      <p:pic>
        <p:nvPicPr>
          <p:cNvPr id="4" name="内容占位符 3"/>
          <p:cNvPicPr>
            <a:picLocks noChangeAspect="1"/>
          </p:cNvPicPr>
          <p:nvPr>
            <p:ph idx="1"/>
          </p:nvPr>
        </p:nvPicPr>
        <p:blipFill>
          <a:blip r:embed="rId1"/>
          <a:stretch>
            <a:fillRect/>
          </a:stretch>
        </p:blipFill>
        <p:spPr>
          <a:xfrm>
            <a:off x="685800" y="1983740"/>
            <a:ext cx="7772400" cy="4109085"/>
          </a:xfrm>
          <a:prstGeom prst="rect">
            <a:avLst/>
          </a:prstGeom>
        </p:spPr>
      </p:pic>
    </p:spTree>
  </p:cSld>
  <p:clrMapOvr>
    <a:masterClrMapping/>
  </p:clrMapOvr>
  <p:transition>
    <p:blinds/>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685800" y="1999615"/>
            <a:ext cx="7772400" cy="4076700"/>
          </a:xfrm>
          <a:prstGeom prst="rect">
            <a:avLst/>
          </a:prstGeom>
        </p:spPr>
      </p:pic>
    </p:spTree>
  </p:cSld>
  <p:clrMapOvr>
    <a:masterClrMapping/>
  </p:clrMapOvr>
  <p:transition>
    <p:blinds/>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611505" y="2132965"/>
            <a:ext cx="7740650" cy="4114800"/>
          </a:xfrm>
          <a:prstGeom prst="rect">
            <a:avLst/>
          </a:prstGeom>
        </p:spPr>
      </p:pic>
    </p:spTree>
  </p:cSld>
  <p:clrMapOvr>
    <a:masterClrMapping/>
  </p:clrMapOvr>
  <p:transition>
    <p:blinds/>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697230" y="1981200"/>
            <a:ext cx="7748270" cy="4114800"/>
          </a:xfrm>
          <a:prstGeom prst="rect">
            <a:avLst/>
          </a:prstGeom>
        </p:spPr>
      </p:pic>
    </p:spTree>
  </p:cSld>
  <p:clrMapOvr>
    <a:masterClrMapping/>
  </p:clrMapOvr>
  <p:transition>
    <p:blinds/>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6.7 旅行售货员问题</a:t>
            </a:r>
            <a:endParaRPr lang="zh-CN" altLang="en-US"/>
          </a:p>
        </p:txBody>
      </p:sp>
      <p:pic>
        <p:nvPicPr>
          <p:cNvPr id="4" name="内容占位符 3"/>
          <p:cNvPicPr>
            <a:picLocks noChangeAspect="1"/>
          </p:cNvPicPr>
          <p:nvPr>
            <p:ph idx="1"/>
          </p:nvPr>
        </p:nvPicPr>
        <p:blipFill>
          <a:blip r:embed="rId1"/>
          <a:stretch>
            <a:fillRect/>
          </a:stretch>
        </p:blipFill>
        <p:spPr>
          <a:xfrm>
            <a:off x="775970" y="1981200"/>
            <a:ext cx="7590790" cy="4114800"/>
          </a:xfrm>
          <a:prstGeom prst="rect">
            <a:avLst/>
          </a:prstGeom>
        </p:spPr>
      </p:pic>
    </p:spTree>
  </p:cSld>
  <p:clrMapOvr>
    <a:masterClrMapping/>
  </p:clrMapOvr>
  <p:transition>
    <p:blinds/>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49155" name="Rectangle 2"/>
          <p:cNvSpPr>
            <a:spLocks noGrp="1"/>
          </p:cNvSpPr>
          <p:nvPr>
            <p:ph type="title"/>
          </p:nvPr>
        </p:nvSpPr>
        <p:spPr/>
        <p:txBody>
          <a:bodyPr vert="horz" wrap="square" lIns="91440" tIns="45720" rIns="91440" bIns="45720" anchor="ctr" anchorCtr="0"/>
          <a:p>
            <a:pPr eaLnBrk="1" hangingPunct="1"/>
            <a:r>
              <a:rPr lang="zh-CN" altLang="en-US" sz="4800" dirty="0"/>
              <a:t>6.9 批处理作业问题</a:t>
            </a:r>
            <a:endParaRPr lang="zh-CN" altLang="en-US" sz="4800" dirty="0"/>
          </a:p>
        </p:txBody>
      </p:sp>
      <p:sp>
        <p:nvSpPr>
          <p:cNvPr id="49156" name="Rectangle 3"/>
          <p:cNvSpPr>
            <a:spLocks noGrp="1"/>
          </p:cNvSpPr>
          <p:nvPr>
            <p:ph idx="1"/>
          </p:nvPr>
        </p:nvSpPr>
        <p:spPr>
          <a:xfrm>
            <a:off x="685800" y="1981200"/>
            <a:ext cx="7467600" cy="838200"/>
          </a:xfrm>
        </p:spPr>
        <p:txBody>
          <a:bodyPr vert="horz" wrap="square" lIns="91440" tIns="45720" rIns="91440" bIns="45720" anchor="t" anchorCtr="0"/>
          <a:p>
            <a:pPr eaLnBrk="1" hangingPunct="1">
              <a:lnSpc>
                <a:spcPct val="90000"/>
              </a:lnSpc>
              <a:spcBef>
                <a:spcPct val="50000"/>
              </a:spcBef>
              <a:buNone/>
            </a:pPr>
            <a:r>
              <a:rPr lang="zh-CN" altLang="en-US" sz="2800" dirty="0">
                <a:solidFill>
                  <a:schemeClr val="accent2"/>
                </a:solidFill>
                <a:ea typeface="黑体" panose="02010609060101010101" pitchFamily="2" charset="-122"/>
              </a:rPr>
              <a:t>1. 问题的描述</a:t>
            </a:r>
            <a:endParaRPr lang="zh-CN" altLang="en-US" sz="1600" dirty="0">
              <a:solidFill>
                <a:schemeClr val="accent2"/>
              </a:solidFill>
              <a:latin typeface="Arial" panose="020B0604020202020204" pitchFamily="34" charset="0"/>
              <a:ea typeface="华文行楷" panose="02010800040101010101" pitchFamily="2" charset="-122"/>
            </a:endParaRPr>
          </a:p>
          <a:p>
            <a:pPr eaLnBrk="1" hangingPunct="1">
              <a:lnSpc>
                <a:spcPct val="90000"/>
              </a:lnSpc>
              <a:spcBef>
                <a:spcPct val="50000"/>
              </a:spcBef>
              <a:buNone/>
            </a:pPr>
            <a:r>
              <a:rPr lang="zh-CN" altLang="en-US" sz="1800" dirty="0">
                <a:latin typeface="楷体_GB2312" pitchFamily="49" charset="-122"/>
                <a:ea typeface="楷体_GB2312" pitchFamily="49" charset="-122"/>
              </a:rPr>
              <a:t>       </a:t>
            </a:r>
            <a:endParaRPr lang="zh-CN" altLang="en-US" sz="2800" dirty="0"/>
          </a:p>
        </p:txBody>
      </p:sp>
      <p:sp>
        <p:nvSpPr>
          <p:cNvPr id="355332" name="Text Box 4"/>
          <p:cNvSpPr txBox="1"/>
          <p:nvPr/>
        </p:nvSpPr>
        <p:spPr>
          <a:xfrm>
            <a:off x="762000" y="3048000"/>
            <a:ext cx="7620000" cy="16160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给定</a:t>
            </a:r>
            <a:r>
              <a:rPr lang="en-US" altLang="zh-CN" sz="2000" dirty="0">
                <a:latin typeface="楷体_GB2312" pitchFamily="49" charset="-122"/>
                <a:ea typeface="楷体_GB2312" pitchFamily="49" charset="-122"/>
              </a:rPr>
              <a:t>n</a:t>
            </a:r>
            <a:r>
              <a:rPr lang="zh-CN" altLang="en-US" sz="2000" dirty="0">
                <a:latin typeface="楷体_GB2312" pitchFamily="49" charset="-122"/>
                <a:ea typeface="楷体_GB2312" pitchFamily="49" charset="-122"/>
              </a:rPr>
              <a:t>个作业的集合</a:t>
            </a:r>
            <a:r>
              <a:rPr lang="en-US" altLang="zh-CN" sz="2000" dirty="0">
                <a:latin typeface="楷体_GB2312" pitchFamily="49" charset="-122"/>
                <a:ea typeface="楷体_GB2312" pitchFamily="49" charset="-122"/>
              </a:rPr>
              <a:t>J={J</a:t>
            </a:r>
            <a:r>
              <a:rPr lang="en-US" altLang="zh-CN" sz="1200" dirty="0">
                <a:latin typeface="楷体_GB2312" pitchFamily="49" charset="-122"/>
                <a:ea typeface="楷体_GB2312" pitchFamily="49" charset="-122"/>
              </a:rPr>
              <a:t>1</a:t>
            </a:r>
            <a:r>
              <a:rPr lang="en-US" altLang="zh-CN" sz="2000" dirty="0">
                <a:latin typeface="楷体_GB2312" pitchFamily="49" charset="-122"/>
                <a:ea typeface="楷体_GB2312" pitchFamily="49" charset="-122"/>
              </a:rPr>
              <a:t>,J</a:t>
            </a:r>
            <a:r>
              <a:rPr lang="en-US" altLang="zh-CN" sz="1200" dirty="0">
                <a:latin typeface="楷体_GB2312" pitchFamily="49" charset="-122"/>
                <a:ea typeface="楷体_GB2312" pitchFamily="49" charset="-122"/>
              </a:rPr>
              <a:t>2</a:t>
            </a:r>
            <a:r>
              <a:rPr lang="en-US" altLang="zh-CN" sz="2000" dirty="0">
                <a:latin typeface="楷体_GB2312" pitchFamily="49" charset="-122"/>
                <a:ea typeface="楷体_GB2312" pitchFamily="49" charset="-122"/>
              </a:rPr>
              <a:t>,</a:t>
            </a:r>
            <a:r>
              <a:rPr lang="en-US" altLang="zh-CN" sz="2000" dirty="0">
                <a:ea typeface="楷体_GB2312" pitchFamily="49" charset="-122"/>
              </a:rPr>
              <a:t>…</a:t>
            </a:r>
            <a:r>
              <a:rPr lang="en-US" altLang="zh-CN" sz="2000" dirty="0">
                <a:latin typeface="楷体_GB2312" pitchFamily="49" charset="-122"/>
                <a:ea typeface="楷体_GB2312" pitchFamily="49" charset="-122"/>
              </a:rPr>
              <a:t>,J</a:t>
            </a:r>
            <a:r>
              <a:rPr lang="en-US" altLang="zh-CN" sz="1200" dirty="0">
                <a:latin typeface="楷体_GB2312" pitchFamily="49" charset="-122"/>
                <a:ea typeface="楷体_GB2312" pitchFamily="49" charset="-122"/>
              </a:rPr>
              <a:t>n</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每一个作业</a:t>
            </a:r>
            <a:r>
              <a:rPr lang="en-US" altLang="zh-CN" sz="2000" dirty="0">
                <a:latin typeface="楷体_GB2312" pitchFamily="49" charset="-122"/>
                <a:ea typeface="楷体_GB2312" pitchFamily="49" charset="-122"/>
              </a:rPr>
              <a:t>J</a:t>
            </a:r>
            <a:r>
              <a:rPr lang="en-US" altLang="zh-CN" sz="12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都有2项任务要分别在2台机器上完成。每一个作业必须先由机器1处理，然后再由机器2处理。作业</a:t>
            </a:r>
            <a:r>
              <a:rPr lang="en-US" altLang="zh-CN" sz="2000" dirty="0">
                <a:latin typeface="楷体_GB2312" pitchFamily="49" charset="-122"/>
                <a:ea typeface="楷体_GB2312" pitchFamily="49" charset="-122"/>
              </a:rPr>
              <a:t>J</a:t>
            </a:r>
            <a:r>
              <a:rPr lang="en-US" altLang="zh-CN" sz="12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需要机器</a:t>
            </a:r>
            <a:r>
              <a:rPr lang="en-US" altLang="zh-CN" sz="2000" dirty="0">
                <a:latin typeface="楷体_GB2312" pitchFamily="49" charset="-122"/>
                <a:ea typeface="楷体_GB2312" pitchFamily="49" charset="-122"/>
              </a:rPr>
              <a:t>j</a:t>
            </a:r>
            <a:r>
              <a:rPr lang="zh-CN" altLang="en-US" sz="2000" dirty="0">
                <a:latin typeface="楷体_GB2312" pitchFamily="49" charset="-122"/>
                <a:ea typeface="楷体_GB2312" pitchFamily="49" charset="-122"/>
              </a:rPr>
              <a:t>的处理时间为</a:t>
            </a:r>
            <a:r>
              <a:rPr lang="en-US" altLang="zh-CN" sz="2000" dirty="0">
                <a:latin typeface="楷体_GB2312" pitchFamily="49" charset="-122"/>
                <a:ea typeface="楷体_GB2312" pitchFamily="49" charset="-122"/>
              </a:rPr>
              <a:t>t</a:t>
            </a:r>
            <a:r>
              <a:rPr lang="en-US" altLang="zh-CN" sz="1400" dirty="0">
                <a:latin typeface="楷体_GB2312" pitchFamily="49" charset="-122"/>
                <a:ea typeface="楷体_GB2312" pitchFamily="49" charset="-122"/>
              </a:rPr>
              <a:t>ji</a:t>
            </a:r>
            <a:r>
              <a:rPr lang="en-US" altLang="zh-CN" sz="2000" dirty="0">
                <a:latin typeface="楷体_GB2312" pitchFamily="49" charset="-122"/>
                <a:ea typeface="楷体_GB2312" pitchFamily="49" charset="-122"/>
              </a:rPr>
              <a:t>，i=1,2,</a:t>
            </a:r>
            <a:r>
              <a:rPr lang="en-US" altLang="zh-CN" sz="2000" dirty="0">
                <a:ea typeface="楷体_GB2312" pitchFamily="49" charset="-122"/>
              </a:rPr>
              <a:t>…</a:t>
            </a:r>
            <a:r>
              <a:rPr lang="en-US" altLang="zh-CN" sz="2000" dirty="0">
                <a:latin typeface="楷体_GB2312" pitchFamily="49" charset="-122"/>
                <a:ea typeface="楷体_GB2312" pitchFamily="49" charset="-122"/>
              </a:rPr>
              <a:t>,n；j=1,2。</a:t>
            </a:r>
            <a:r>
              <a:rPr lang="zh-CN" altLang="en-US" sz="2000" dirty="0">
                <a:latin typeface="楷体_GB2312" pitchFamily="49" charset="-122"/>
                <a:ea typeface="楷体_GB2312" pitchFamily="49" charset="-122"/>
              </a:rPr>
              <a:t>对于一个确定的作业调度，设是</a:t>
            </a:r>
            <a:r>
              <a:rPr lang="en-US" altLang="zh-CN" sz="2000" dirty="0">
                <a:latin typeface="楷体_GB2312" pitchFamily="49" charset="-122"/>
                <a:ea typeface="楷体_GB2312" pitchFamily="49" charset="-122"/>
              </a:rPr>
              <a:t>F</a:t>
            </a:r>
            <a:r>
              <a:rPr lang="en-US" altLang="zh-CN" sz="1400" dirty="0">
                <a:latin typeface="楷体_GB2312" pitchFamily="49" charset="-122"/>
                <a:ea typeface="楷体_GB2312" pitchFamily="49" charset="-122"/>
              </a:rPr>
              <a:t>ji</a:t>
            </a:r>
            <a:r>
              <a:rPr lang="zh-CN" altLang="en-US" sz="2000" dirty="0">
                <a:latin typeface="楷体_GB2312" pitchFamily="49" charset="-122"/>
                <a:ea typeface="楷体_GB2312" pitchFamily="49" charset="-122"/>
              </a:rPr>
              <a:t>是作业</a:t>
            </a:r>
            <a:r>
              <a:rPr lang="en-US" altLang="zh-CN" sz="2000" dirty="0">
                <a:latin typeface="楷体_GB2312" pitchFamily="49" charset="-122"/>
                <a:ea typeface="楷体_GB2312" pitchFamily="49" charset="-122"/>
              </a:rPr>
              <a:t>i</a:t>
            </a:r>
            <a:r>
              <a:rPr lang="zh-CN" altLang="en-US" sz="2000" dirty="0">
                <a:latin typeface="楷体_GB2312" pitchFamily="49" charset="-122"/>
                <a:ea typeface="楷体_GB2312" pitchFamily="49" charset="-122"/>
              </a:rPr>
              <a:t>在机器</a:t>
            </a:r>
            <a:r>
              <a:rPr lang="en-US" altLang="zh-CN" sz="2000" dirty="0">
                <a:latin typeface="楷体_GB2312" pitchFamily="49" charset="-122"/>
                <a:ea typeface="楷体_GB2312" pitchFamily="49" charset="-122"/>
              </a:rPr>
              <a:t>j</a:t>
            </a:r>
            <a:r>
              <a:rPr lang="zh-CN" altLang="en-US" sz="2000" dirty="0">
                <a:latin typeface="楷体_GB2312" pitchFamily="49" charset="-122"/>
                <a:ea typeface="楷体_GB2312" pitchFamily="49" charset="-122"/>
              </a:rPr>
              <a:t>上完成处理的时间。则所有作业在机器2上完成处理的时间和</a:t>
            </a:r>
            <a:endParaRPr lang="zh-CN" altLang="en-US" sz="2000" dirty="0">
              <a:latin typeface="楷体_GB2312" pitchFamily="49" charset="-122"/>
              <a:ea typeface="楷体_GB2312" pitchFamily="49" charset="-122"/>
            </a:endParaRPr>
          </a:p>
        </p:txBody>
      </p:sp>
      <p:graphicFrame>
        <p:nvGraphicFramePr>
          <p:cNvPr id="355333" name="Object 5"/>
          <p:cNvGraphicFramePr>
            <a:graphicFrameLocks noChangeAspect="1"/>
          </p:cNvGraphicFramePr>
          <p:nvPr/>
        </p:nvGraphicFramePr>
        <p:xfrm>
          <a:off x="6858000" y="4267200"/>
          <a:ext cx="1219200" cy="609600"/>
        </p:xfrm>
        <a:graphic>
          <a:graphicData uri="http://schemas.openxmlformats.org/presentationml/2006/ole">
            <mc:AlternateContent xmlns:mc="http://schemas.openxmlformats.org/markup-compatibility/2006">
              <mc:Choice xmlns:v="urn:schemas-microsoft-com:vml" Requires="v">
                <p:oleObj spid="_x0000_s3078" name="" r:id="rId1" imgW="685800" imgH="431800" progId="Equation.3">
                  <p:embed/>
                </p:oleObj>
              </mc:Choice>
              <mc:Fallback>
                <p:oleObj name="" r:id="rId1" imgW="685800" imgH="431800" progId="Equation.3">
                  <p:embed/>
                  <p:pic>
                    <p:nvPicPr>
                      <p:cNvPr id="0" name="图片 3077"/>
                      <p:cNvPicPr/>
                      <p:nvPr/>
                    </p:nvPicPr>
                    <p:blipFill>
                      <a:blip r:embed="rId2"/>
                      <a:stretch>
                        <a:fillRect/>
                      </a:stretch>
                    </p:blipFill>
                    <p:spPr>
                      <a:xfrm>
                        <a:off x="6858000" y="4267200"/>
                        <a:ext cx="1219200" cy="609600"/>
                      </a:xfrm>
                      <a:prstGeom prst="rect">
                        <a:avLst/>
                      </a:prstGeom>
                      <a:noFill/>
                      <a:ln w="38100">
                        <a:noFill/>
                        <a:miter/>
                      </a:ln>
                    </p:spPr>
                  </p:pic>
                </p:oleObj>
              </mc:Fallback>
            </mc:AlternateContent>
          </a:graphicData>
        </a:graphic>
      </p:graphicFrame>
      <p:sp>
        <p:nvSpPr>
          <p:cNvPr id="355334" name="Text Box 6"/>
          <p:cNvSpPr txBox="1"/>
          <p:nvPr/>
        </p:nvSpPr>
        <p:spPr>
          <a:xfrm>
            <a:off x="762000" y="4937125"/>
            <a:ext cx="7620000" cy="7016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称为该作业调度的完成时间和。批处理作业调度问题要求对于给定的</a:t>
            </a:r>
            <a:r>
              <a:rPr lang="en-US" altLang="zh-CN" sz="2000" dirty="0">
                <a:latin typeface="楷体_GB2312" pitchFamily="49" charset="-122"/>
                <a:ea typeface="楷体_GB2312" pitchFamily="49" charset="-122"/>
              </a:rPr>
              <a:t>n</a:t>
            </a:r>
            <a:r>
              <a:rPr lang="zh-CN" altLang="en-US" sz="2000" dirty="0">
                <a:latin typeface="楷体_GB2312" pitchFamily="49" charset="-122"/>
                <a:ea typeface="楷体_GB2312" pitchFamily="49" charset="-122"/>
              </a:rPr>
              <a:t>个作业，制定最佳作业调度方案，使其完成时间和达到最小。</a:t>
            </a:r>
            <a:endParaRPr lang="zh-CN" altLang="en-US" sz="2000" dirty="0">
              <a:latin typeface="楷体_GB2312" pitchFamily="49" charset="-122"/>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5332"/>
                                        </p:tgtEl>
                                        <p:attrNameLst>
                                          <p:attrName>style.visibility</p:attrName>
                                        </p:attrNameLst>
                                      </p:cBhvr>
                                      <p:to>
                                        <p:strVal val="visible"/>
                                      </p:to>
                                    </p:set>
                                    <p:animEffect transition="in" filter="dissolve">
                                      <p:cBhvr>
                                        <p:cTn id="7" dur="500"/>
                                        <p:tgtEl>
                                          <p:spTgt spid="355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5333"/>
                                        </p:tgtEl>
                                        <p:attrNameLst>
                                          <p:attrName>style.visibility</p:attrName>
                                        </p:attrNameLst>
                                      </p:cBhvr>
                                      <p:to>
                                        <p:strVal val="visible"/>
                                      </p:to>
                                    </p:set>
                                    <p:animEffect transition="in" filter="dissolve">
                                      <p:cBhvr>
                                        <p:cTn id="12" dur="500"/>
                                        <p:tgtEl>
                                          <p:spTgt spid="35533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55334"/>
                                        </p:tgtEl>
                                        <p:attrNameLst>
                                          <p:attrName>style.visibility</p:attrName>
                                        </p:attrNameLst>
                                      </p:cBhvr>
                                      <p:to>
                                        <p:strVal val="visible"/>
                                      </p:to>
                                    </p:set>
                                    <p:animEffect transition="in" filter="box(in)">
                                      <p:cBhvr>
                                        <p:cTn id="17" dur="500"/>
                                        <p:tgtEl>
                                          <p:spTgt spid="355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p:bldP spid="3553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0179" name="Rectangle 2"/>
          <p:cNvSpPr>
            <a:spLocks noGrp="1"/>
          </p:cNvSpPr>
          <p:nvPr>
            <p:ph type="title"/>
          </p:nvPr>
        </p:nvSpPr>
        <p:spPr/>
        <p:txBody>
          <a:bodyPr vert="horz" wrap="square" lIns="91440" tIns="45720" rIns="91440" bIns="45720" anchor="ctr" anchorCtr="0"/>
          <a:p>
            <a:pPr eaLnBrk="1" hangingPunct="1"/>
            <a:r>
              <a:rPr lang="zh-CN" altLang="en-US" sz="4800" dirty="0"/>
              <a:t>6.9 批处理作业问题</a:t>
            </a:r>
            <a:endParaRPr lang="zh-CN" altLang="en-US" sz="4800" dirty="0"/>
          </a:p>
        </p:txBody>
      </p:sp>
      <p:sp>
        <p:nvSpPr>
          <p:cNvPr id="50180" name="Rectangle 3"/>
          <p:cNvSpPr>
            <a:spLocks noGrp="1"/>
          </p:cNvSpPr>
          <p:nvPr>
            <p:ph idx="1"/>
          </p:nvPr>
        </p:nvSpPr>
        <p:spPr>
          <a:xfrm>
            <a:off x="685800" y="1981200"/>
            <a:ext cx="6096000" cy="762000"/>
          </a:xfrm>
        </p:spPr>
        <p:txBody>
          <a:bodyPr vert="horz" wrap="square" lIns="91440" tIns="45720" rIns="91440" bIns="45720" anchor="t" anchorCtr="0"/>
          <a:p>
            <a:pPr eaLnBrk="1" hangingPunct="1">
              <a:buNone/>
            </a:pPr>
            <a:r>
              <a:rPr lang="zh-CN" altLang="en-US" dirty="0">
                <a:solidFill>
                  <a:schemeClr val="accent2"/>
                </a:solidFill>
                <a:ea typeface="黑体" panose="02010609060101010101" pitchFamily="2" charset="-122"/>
              </a:rPr>
              <a:t>2. 限界函数</a:t>
            </a:r>
            <a:endParaRPr lang="zh-CN" altLang="en-US" dirty="0">
              <a:solidFill>
                <a:schemeClr val="accent2"/>
              </a:solidFill>
              <a:ea typeface="黑体" panose="02010609060101010101" pitchFamily="2" charset="-122"/>
            </a:endParaRPr>
          </a:p>
        </p:txBody>
      </p:sp>
      <p:sp>
        <p:nvSpPr>
          <p:cNvPr id="356356" name="Text Box 4"/>
          <p:cNvSpPr txBox="1"/>
          <p:nvPr/>
        </p:nvSpPr>
        <p:spPr>
          <a:xfrm>
            <a:off x="762000" y="2895600"/>
            <a:ext cx="6934200" cy="3968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在结点</a:t>
            </a:r>
            <a:r>
              <a:rPr lang="en-US" altLang="zh-CN" sz="2000" dirty="0">
                <a:latin typeface="楷体_GB2312" pitchFamily="49" charset="-122"/>
                <a:ea typeface="楷体_GB2312" pitchFamily="49" charset="-122"/>
              </a:rPr>
              <a:t>E</a:t>
            </a:r>
            <a:r>
              <a:rPr lang="zh-CN" altLang="en-US" sz="2000" dirty="0">
                <a:latin typeface="楷体_GB2312" pitchFamily="49" charset="-122"/>
                <a:ea typeface="楷体_GB2312" pitchFamily="49" charset="-122"/>
              </a:rPr>
              <a:t>处相应子树中叶结点完成时间和的下界是：</a:t>
            </a:r>
            <a:endParaRPr lang="zh-CN" altLang="en-US" sz="2000" dirty="0">
              <a:latin typeface="楷体_GB2312" pitchFamily="49" charset="-122"/>
              <a:ea typeface="楷体_GB2312" pitchFamily="49" charset="-122"/>
            </a:endParaRPr>
          </a:p>
        </p:txBody>
      </p:sp>
      <p:graphicFrame>
        <p:nvGraphicFramePr>
          <p:cNvPr id="356357" name="Object 5"/>
          <p:cNvGraphicFramePr>
            <a:graphicFrameLocks noChangeAspect="1"/>
          </p:cNvGraphicFramePr>
          <p:nvPr/>
        </p:nvGraphicFramePr>
        <p:xfrm>
          <a:off x="2438400" y="3352800"/>
          <a:ext cx="3810000" cy="762000"/>
        </p:xfrm>
        <a:graphic>
          <a:graphicData uri="http://schemas.openxmlformats.org/presentationml/2006/ole">
            <mc:AlternateContent xmlns:mc="http://schemas.openxmlformats.org/markup-compatibility/2006">
              <mc:Choice xmlns:v="urn:schemas-microsoft-com:vml" Requires="v">
                <p:oleObj spid="_x0000_s3079" name="" r:id="rId1" imgW="1600200" imgH="342900" progId="Equation.3">
                  <p:embed/>
                </p:oleObj>
              </mc:Choice>
              <mc:Fallback>
                <p:oleObj name="" r:id="rId1" imgW="1600200" imgH="342900" progId="Equation.3">
                  <p:embed/>
                  <p:pic>
                    <p:nvPicPr>
                      <p:cNvPr id="0" name="图片 3078"/>
                      <p:cNvPicPr/>
                      <p:nvPr/>
                    </p:nvPicPr>
                    <p:blipFill>
                      <a:blip r:embed="rId2"/>
                      <a:stretch>
                        <a:fillRect/>
                      </a:stretch>
                    </p:blipFill>
                    <p:spPr>
                      <a:xfrm>
                        <a:off x="2438400" y="3352800"/>
                        <a:ext cx="3810000" cy="762000"/>
                      </a:xfrm>
                      <a:prstGeom prst="rect">
                        <a:avLst/>
                      </a:prstGeom>
                      <a:noFill/>
                      <a:ln w="38100">
                        <a:noFill/>
                        <a:miter/>
                      </a:ln>
                    </p:spPr>
                  </p:pic>
                </p:oleObj>
              </mc:Fallback>
            </mc:AlternateContent>
          </a:graphicData>
        </a:graphic>
      </p:graphicFrame>
      <p:sp>
        <p:nvSpPr>
          <p:cNvPr id="356358" name="Text Box 6"/>
          <p:cNvSpPr txBox="1"/>
          <p:nvPr/>
        </p:nvSpPr>
        <p:spPr>
          <a:xfrm>
            <a:off x="762000" y="4191000"/>
            <a:ext cx="7467600" cy="82232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注意到如果选择</a:t>
            </a:r>
            <a:r>
              <a:rPr lang="en-US" altLang="zh-CN" sz="2000" dirty="0">
                <a:latin typeface="楷体_GB2312" pitchFamily="49" charset="-122"/>
                <a:ea typeface="楷体_GB2312" pitchFamily="49" charset="-122"/>
              </a:rPr>
              <a:t>P</a:t>
            </a:r>
            <a:r>
              <a:rPr lang="en-US" altLang="zh-CN" sz="1400" dirty="0">
                <a:latin typeface="楷体_GB2312" pitchFamily="49" charset="-122"/>
                <a:ea typeface="楷体_GB2312" pitchFamily="49" charset="-122"/>
              </a:rPr>
              <a:t>k</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使</a:t>
            </a:r>
            <a:r>
              <a:rPr lang="en-US" altLang="zh-CN" sz="2400" dirty="0">
                <a:latin typeface="楷体_GB2312" pitchFamily="49" charset="-122"/>
                <a:ea typeface="楷体_GB2312" pitchFamily="49" charset="-122"/>
              </a:rPr>
              <a:t>t</a:t>
            </a:r>
            <a:r>
              <a:rPr lang="en-US" altLang="zh-CN" sz="1200" dirty="0">
                <a:latin typeface="楷体_GB2312" pitchFamily="49" charset="-122"/>
                <a:ea typeface="楷体_GB2312" pitchFamily="49" charset="-122"/>
              </a:rPr>
              <a:t>1pk</a:t>
            </a:r>
            <a:r>
              <a:rPr lang="zh-CN" altLang="en-US" sz="2000" dirty="0">
                <a:latin typeface="楷体_GB2312" pitchFamily="49" charset="-122"/>
                <a:ea typeface="楷体_GB2312" pitchFamily="49" charset="-122"/>
              </a:rPr>
              <a:t>在</a:t>
            </a:r>
            <a:r>
              <a:rPr lang="en-US" altLang="zh-CN" sz="2000" dirty="0">
                <a:latin typeface="楷体_GB2312" pitchFamily="49" charset="-122"/>
                <a:ea typeface="楷体_GB2312" pitchFamily="49" charset="-122"/>
              </a:rPr>
              <a:t>k&gt;=</a:t>
            </a:r>
            <a:r>
              <a:rPr lang="en-US" altLang="zh-CN" sz="2400" dirty="0">
                <a:latin typeface="楷体_GB2312" pitchFamily="49" charset="-122"/>
                <a:ea typeface="楷体_GB2312" pitchFamily="49" charset="-122"/>
              </a:rPr>
              <a:t>r</a:t>
            </a:r>
            <a:r>
              <a:rPr lang="en-US" altLang="zh-CN" sz="2000" dirty="0">
                <a:latin typeface="楷体_GB2312" pitchFamily="49" charset="-122"/>
                <a:ea typeface="楷体_GB2312" pitchFamily="49" charset="-122"/>
              </a:rPr>
              <a:t>+1</a:t>
            </a:r>
            <a:r>
              <a:rPr lang="zh-CN" altLang="en-US" sz="2000" dirty="0">
                <a:latin typeface="楷体_GB2312" pitchFamily="49" charset="-122"/>
                <a:ea typeface="楷体_GB2312" pitchFamily="49" charset="-122"/>
              </a:rPr>
              <a:t>时依非减序排列，</a:t>
            </a:r>
            <a:r>
              <a:rPr lang="en-US" altLang="zh-CN" sz="2000" dirty="0">
                <a:latin typeface="楷体_GB2312" pitchFamily="49" charset="-122"/>
                <a:ea typeface="楷体_GB2312" pitchFamily="49" charset="-122"/>
              </a:rPr>
              <a:t>S1</a:t>
            </a:r>
            <a:r>
              <a:rPr lang="zh-CN" altLang="en-US" sz="2000" dirty="0">
                <a:latin typeface="楷体_GB2312" pitchFamily="49" charset="-122"/>
                <a:ea typeface="楷体_GB2312" pitchFamily="49" charset="-122"/>
              </a:rPr>
              <a:t>则取得极小值</a:t>
            </a:r>
            <a:r>
              <a:rPr lang="en-US" altLang="zh-CN" sz="2000" dirty="0">
                <a:latin typeface="楷体_GB2312" pitchFamily="49" charset="-122"/>
                <a:ea typeface="楷体_GB2312" pitchFamily="49" charset="-122"/>
              </a:rPr>
              <a:t>。</a:t>
            </a:r>
            <a:r>
              <a:rPr lang="zh-CN" altLang="en-US" sz="2000" dirty="0">
                <a:latin typeface="楷体_GB2312" pitchFamily="49" charset="-122"/>
                <a:ea typeface="楷体_GB2312" pitchFamily="49" charset="-122"/>
              </a:rPr>
              <a:t>同理如果选择</a:t>
            </a:r>
            <a:r>
              <a:rPr lang="en-US" altLang="zh-CN" sz="2000" dirty="0">
                <a:latin typeface="楷体_GB2312" pitchFamily="49" charset="-122"/>
                <a:ea typeface="楷体_GB2312" pitchFamily="49" charset="-122"/>
              </a:rPr>
              <a:t>P</a:t>
            </a:r>
            <a:r>
              <a:rPr lang="en-US" altLang="zh-CN" sz="1400" dirty="0">
                <a:latin typeface="楷体_GB2312" pitchFamily="49" charset="-122"/>
                <a:ea typeface="楷体_GB2312" pitchFamily="49" charset="-122"/>
              </a:rPr>
              <a:t>k</a:t>
            </a:r>
            <a:r>
              <a:rPr lang="zh-CN" altLang="en-US" sz="2000" dirty="0">
                <a:latin typeface="楷体_GB2312" pitchFamily="49" charset="-122"/>
                <a:ea typeface="楷体_GB2312" pitchFamily="49" charset="-122"/>
              </a:rPr>
              <a:t>使</a:t>
            </a:r>
            <a:r>
              <a:rPr lang="en-US" altLang="zh-CN" sz="2400" dirty="0">
                <a:latin typeface="楷体_GB2312" pitchFamily="49" charset="-122"/>
                <a:ea typeface="楷体_GB2312" pitchFamily="49" charset="-122"/>
              </a:rPr>
              <a:t>t</a:t>
            </a:r>
            <a:r>
              <a:rPr lang="en-US" altLang="zh-CN" sz="1200" dirty="0">
                <a:latin typeface="楷体_GB2312" pitchFamily="49" charset="-122"/>
                <a:ea typeface="楷体_GB2312" pitchFamily="49" charset="-122"/>
              </a:rPr>
              <a:t>2pk</a:t>
            </a:r>
            <a:r>
              <a:rPr lang="zh-CN" altLang="en-US" sz="2000" dirty="0">
                <a:latin typeface="楷体_GB2312" pitchFamily="49" charset="-122"/>
                <a:ea typeface="楷体_GB2312" pitchFamily="49" charset="-122"/>
              </a:rPr>
              <a:t>依非减序排列，则</a:t>
            </a:r>
            <a:r>
              <a:rPr lang="en-US" altLang="zh-CN" sz="2000" dirty="0">
                <a:latin typeface="楷体_GB2312" pitchFamily="49" charset="-122"/>
                <a:ea typeface="楷体_GB2312" pitchFamily="49" charset="-122"/>
              </a:rPr>
              <a:t>S2</a:t>
            </a:r>
            <a:r>
              <a:rPr lang="zh-CN" altLang="en-US" sz="2000" dirty="0">
                <a:latin typeface="楷体_GB2312" pitchFamily="49" charset="-122"/>
                <a:ea typeface="楷体_GB2312" pitchFamily="49" charset="-122"/>
              </a:rPr>
              <a:t>取得极小值。 </a:t>
            </a:r>
            <a:endParaRPr lang="zh-CN" altLang="en-US" sz="2000" dirty="0">
              <a:latin typeface="楷体_GB2312" pitchFamily="49" charset="-122"/>
              <a:ea typeface="楷体_GB2312" pitchFamily="49" charset="-122"/>
            </a:endParaRPr>
          </a:p>
        </p:txBody>
      </p:sp>
      <p:graphicFrame>
        <p:nvGraphicFramePr>
          <p:cNvPr id="356359" name="Object 7"/>
          <p:cNvGraphicFramePr>
            <a:graphicFrameLocks noChangeAspect="1"/>
          </p:cNvGraphicFramePr>
          <p:nvPr/>
        </p:nvGraphicFramePr>
        <p:xfrm>
          <a:off x="2438400" y="5181600"/>
          <a:ext cx="3886200" cy="685800"/>
        </p:xfrm>
        <a:graphic>
          <a:graphicData uri="http://schemas.openxmlformats.org/presentationml/2006/ole">
            <mc:AlternateContent xmlns:mc="http://schemas.openxmlformats.org/markup-compatibility/2006">
              <mc:Choice xmlns:v="urn:schemas-microsoft-com:vml" Requires="v">
                <p:oleObj spid="_x0000_s3077" name="" r:id="rId3" imgW="1600200" imgH="355600" progId="Equation.3">
                  <p:embed/>
                </p:oleObj>
              </mc:Choice>
              <mc:Fallback>
                <p:oleObj name="" r:id="rId3" imgW="1600200" imgH="355600" progId="Equation.3">
                  <p:embed/>
                  <p:pic>
                    <p:nvPicPr>
                      <p:cNvPr id="0" name="图片 3076"/>
                      <p:cNvPicPr/>
                      <p:nvPr/>
                    </p:nvPicPr>
                    <p:blipFill>
                      <a:blip r:embed="rId4"/>
                      <a:stretch>
                        <a:fillRect/>
                      </a:stretch>
                    </p:blipFill>
                    <p:spPr>
                      <a:xfrm>
                        <a:off x="2438400" y="5181600"/>
                        <a:ext cx="3886200" cy="685800"/>
                      </a:xfrm>
                      <a:prstGeom prst="rect">
                        <a:avLst/>
                      </a:prstGeom>
                      <a:noFill/>
                      <a:ln w="38100">
                        <a:noFill/>
                        <a:miter/>
                      </a:ln>
                    </p:spPr>
                  </p:pic>
                </p:oleObj>
              </mc:Fallback>
            </mc:AlternateContent>
          </a:graphicData>
        </a:graphic>
      </p:graphicFrame>
      <p:sp>
        <p:nvSpPr>
          <p:cNvPr id="356360" name="Text Box 8"/>
          <p:cNvSpPr txBox="1"/>
          <p:nvPr/>
        </p:nvSpPr>
        <p:spPr>
          <a:xfrm>
            <a:off x="762000" y="6096000"/>
            <a:ext cx="6934200" cy="3968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这可以作为优先队列式分支限界法中的限界函数。 </a:t>
            </a:r>
            <a:endParaRPr lang="zh-CN" altLang="en-US" sz="2000" dirty="0">
              <a:latin typeface="楷体_GB2312" pitchFamily="49" charset="-122"/>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56356"/>
                                        </p:tgtEl>
                                        <p:attrNameLst>
                                          <p:attrName>style.visibility</p:attrName>
                                        </p:attrNameLst>
                                      </p:cBhvr>
                                      <p:to>
                                        <p:strVal val="visible"/>
                                      </p:to>
                                    </p:set>
                                    <p:anim calcmode="lin" valueType="num">
                                      <p:cBhvr additive="base">
                                        <p:cTn id="7" dur="500" fill="hold"/>
                                        <p:tgtEl>
                                          <p:spTgt spid="356356"/>
                                        </p:tgtEl>
                                        <p:attrNameLst>
                                          <p:attrName>ppt_x</p:attrName>
                                        </p:attrNameLst>
                                      </p:cBhvr>
                                      <p:tavLst>
                                        <p:tav tm="0">
                                          <p:val>
                                            <p:strVal val="0-#ppt_w/2"/>
                                          </p:val>
                                        </p:tav>
                                        <p:tav tm="100000">
                                          <p:val>
                                            <p:strVal val="#ppt_x"/>
                                          </p:val>
                                        </p:tav>
                                      </p:tavLst>
                                    </p:anim>
                                    <p:anim calcmode="lin" valueType="num">
                                      <p:cBhvr additive="base">
                                        <p:cTn id="8" dur="500" fill="hold"/>
                                        <p:tgtEl>
                                          <p:spTgt spid="3563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56357"/>
                                        </p:tgtEl>
                                        <p:attrNameLst>
                                          <p:attrName>style.visibility</p:attrName>
                                        </p:attrNameLst>
                                      </p:cBhvr>
                                      <p:to>
                                        <p:strVal val="visible"/>
                                      </p:to>
                                    </p:set>
                                    <p:anim calcmode="lin" valueType="num">
                                      <p:cBhvr additive="base">
                                        <p:cTn id="13" dur="500" fill="hold"/>
                                        <p:tgtEl>
                                          <p:spTgt spid="356357"/>
                                        </p:tgtEl>
                                        <p:attrNameLst>
                                          <p:attrName>ppt_x</p:attrName>
                                        </p:attrNameLst>
                                      </p:cBhvr>
                                      <p:tavLst>
                                        <p:tav tm="0">
                                          <p:val>
                                            <p:strVal val="0-#ppt_w/2"/>
                                          </p:val>
                                        </p:tav>
                                        <p:tav tm="100000">
                                          <p:val>
                                            <p:strVal val="#ppt_x"/>
                                          </p:val>
                                        </p:tav>
                                      </p:tavLst>
                                    </p:anim>
                                    <p:anim calcmode="lin" valueType="num">
                                      <p:cBhvr additive="base">
                                        <p:cTn id="14" dur="500" fill="hold"/>
                                        <p:tgtEl>
                                          <p:spTgt spid="35635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6358"/>
                                        </p:tgtEl>
                                        <p:attrNameLst>
                                          <p:attrName>style.visibility</p:attrName>
                                        </p:attrNameLst>
                                      </p:cBhvr>
                                      <p:to>
                                        <p:strVal val="visible"/>
                                      </p:to>
                                    </p:set>
                                    <p:anim calcmode="lin" valueType="num">
                                      <p:cBhvr additive="base">
                                        <p:cTn id="19" dur="500" fill="hold"/>
                                        <p:tgtEl>
                                          <p:spTgt spid="356358"/>
                                        </p:tgtEl>
                                        <p:attrNameLst>
                                          <p:attrName>ppt_x</p:attrName>
                                        </p:attrNameLst>
                                      </p:cBhvr>
                                      <p:tavLst>
                                        <p:tav tm="0">
                                          <p:val>
                                            <p:strVal val="0-#ppt_w/2"/>
                                          </p:val>
                                        </p:tav>
                                        <p:tav tm="100000">
                                          <p:val>
                                            <p:strVal val="#ppt_x"/>
                                          </p:val>
                                        </p:tav>
                                      </p:tavLst>
                                    </p:anim>
                                    <p:anim calcmode="lin" valueType="num">
                                      <p:cBhvr additive="base">
                                        <p:cTn id="20" dur="500" fill="hold"/>
                                        <p:tgtEl>
                                          <p:spTgt spid="35635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6359"/>
                                        </p:tgtEl>
                                        <p:attrNameLst>
                                          <p:attrName>style.visibility</p:attrName>
                                        </p:attrNameLst>
                                      </p:cBhvr>
                                      <p:to>
                                        <p:strVal val="visible"/>
                                      </p:to>
                                    </p:set>
                                    <p:anim calcmode="lin" valueType="num">
                                      <p:cBhvr additive="base">
                                        <p:cTn id="25" dur="500" fill="hold"/>
                                        <p:tgtEl>
                                          <p:spTgt spid="356359"/>
                                        </p:tgtEl>
                                        <p:attrNameLst>
                                          <p:attrName>ppt_x</p:attrName>
                                        </p:attrNameLst>
                                      </p:cBhvr>
                                      <p:tavLst>
                                        <p:tav tm="0">
                                          <p:val>
                                            <p:strVal val="0-#ppt_w/2"/>
                                          </p:val>
                                        </p:tav>
                                        <p:tav tm="100000">
                                          <p:val>
                                            <p:strVal val="#ppt_x"/>
                                          </p:val>
                                        </p:tav>
                                      </p:tavLst>
                                    </p:anim>
                                    <p:anim calcmode="lin" valueType="num">
                                      <p:cBhvr additive="base">
                                        <p:cTn id="26" dur="500" fill="hold"/>
                                        <p:tgtEl>
                                          <p:spTgt spid="3563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56360"/>
                                        </p:tgtEl>
                                        <p:attrNameLst>
                                          <p:attrName>style.visibility</p:attrName>
                                        </p:attrNameLst>
                                      </p:cBhvr>
                                      <p:to>
                                        <p:strVal val="visible"/>
                                      </p:to>
                                    </p:set>
                                    <p:anim calcmode="lin" valueType="num">
                                      <p:cBhvr additive="base">
                                        <p:cTn id="31" dur="500" fill="hold"/>
                                        <p:tgtEl>
                                          <p:spTgt spid="356360"/>
                                        </p:tgtEl>
                                        <p:attrNameLst>
                                          <p:attrName>ppt_x</p:attrName>
                                        </p:attrNameLst>
                                      </p:cBhvr>
                                      <p:tavLst>
                                        <p:tav tm="0">
                                          <p:val>
                                            <p:strVal val="#ppt_x"/>
                                          </p:val>
                                        </p:tav>
                                        <p:tav tm="100000">
                                          <p:val>
                                            <p:strVal val="#ppt_x"/>
                                          </p:val>
                                        </p:tav>
                                      </p:tavLst>
                                    </p:anim>
                                    <p:anim calcmode="lin" valueType="num">
                                      <p:cBhvr additive="base">
                                        <p:cTn id="32" dur="500" fill="hold"/>
                                        <p:tgtEl>
                                          <p:spTgt spid="3563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6" grpId="0"/>
      <p:bldP spid="356358" grpId="0"/>
      <p:bldP spid="35636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灯片编号占位符 5"/>
          <p:cNvSpPr txBox="1">
            <a:spLocks noGrp="1"/>
          </p:cNvSpPr>
          <p:nvPr>
            <p:ph type="sldNum" sz="quarter" idx="12"/>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0" lvl="0" indent="0" algn="ctr" defTabSz="914400" rtl="0" eaLnBrk="0" fontAlgn="base" latinLnBrk="0" hangingPunct="0">
              <a:lnSpc>
                <a:spcPct val="100000"/>
              </a:lnSpc>
              <a:spcBef>
                <a:spcPct val="0"/>
              </a:spcBef>
              <a:spcAft>
                <a:spcPct val="0"/>
              </a:spcAft>
              <a:buNone/>
              <a:defRPr sz="1800" b="0" i="0" u="none" kern="1200" baseline="0">
                <a:solidFill>
                  <a:schemeClr val="accent2"/>
                </a:solidFill>
                <a:latin typeface="Arial" panose="020B0604020202020204" pitchFamily="34" charset="0"/>
                <a:ea typeface="华文行楷" panose="02010800040101010101" pitchFamily="2" charset="-122"/>
              </a:defRPr>
            </a:lvl1pPr>
            <a:lvl2pPr marL="457200" lvl="1"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2pPr>
            <a:lvl3pPr marL="914400" lvl="2"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3pPr>
            <a:lvl4pPr marL="1371600" lvl="3"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4pPr>
            <a:lvl5pPr marL="1828800" lvl="4" indent="0" algn="ctr" defTabSz="914400" rtl="0" eaLnBrk="1" fontAlgn="base" latinLnBrk="0" hangingPunct="1">
              <a:lnSpc>
                <a:spcPct val="100000"/>
              </a:lnSpc>
              <a:spcBef>
                <a:spcPct val="0"/>
              </a:spcBef>
              <a:spcAft>
                <a:spcPct val="0"/>
              </a:spcAft>
              <a:buNone/>
              <a:defRPr b="0" i="0" u="none" kern="1200" baseline="0">
                <a:solidFill>
                  <a:schemeClr val="accent2"/>
                </a:solidFill>
                <a:latin typeface="Arial" panose="020B0604020202020204" pitchFamily="34" charset="0"/>
                <a:ea typeface="华文行楷" panose="02010800040101010101" pitchFamily="2" charset="-122"/>
                <a:cs typeface="+mn-cs"/>
              </a:defRPr>
            </a:lvl5pPr>
          </a:lstStyle>
          <a:p>
            <a:pPr lvl="0" algn="r" eaLnBrk="1" hangingPunct="1">
              <a:buNone/>
            </a:pPr>
            <a:fld id="{9A0DB2DC-4C9A-4742-B13C-FB6460FD3503}" type="slidenum">
              <a:rPr lang="zh-CN" altLang="en-US" sz="1400" dirty="0">
                <a:solidFill>
                  <a:schemeClr val="tx1"/>
                </a:solidFill>
                <a:latin typeface="Times New Roman" panose="02020603050405020304" pitchFamily="18" charset="0"/>
                <a:ea typeface="宋体" panose="02010600030101010101" pitchFamily="2" charset="-122"/>
              </a:rPr>
            </a:fld>
            <a:endParaRPr lang="zh-CN" altLang="en-US" sz="1400" dirty="0">
              <a:solidFill>
                <a:schemeClr val="tx1"/>
              </a:solidFill>
              <a:latin typeface="Times New Roman" panose="02020603050405020304" pitchFamily="18" charset="0"/>
              <a:ea typeface="宋体" panose="02010600030101010101" pitchFamily="2" charset="-122"/>
            </a:endParaRPr>
          </a:p>
        </p:txBody>
      </p:sp>
      <p:sp>
        <p:nvSpPr>
          <p:cNvPr id="51203" name="Rectangle 2"/>
          <p:cNvSpPr>
            <a:spLocks noGrp="1"/>
          </p:cNvSpPr>
          <p:nvPr>
            <p:ph type="title"/>
          </p:nvPr>
        </p:nvSpPr>
        <p:spPr/>
        <p:txBody>
          <a:bodyPr vert="horz" wrap="square" lIns="91440" tIns="45720" rIns="91440" bIns="45720" anchor="ctr" anchorCtr="0"/>
          <a:p>
            <a:pPr eaLnBrk="1" hangingPunct="1"/>
            <a:r>
              <a:rPr lang="zh-CN" altLang="en-US" sz="4800" dirty="0"/>
              <a:t>6.9 批处理作业问题</a:t>
            </a:r>
            <a:endParaRPr lang="zh-CN" altLang="en-US" sz="4800" dirty="0"/>
          </a:p>
        </p:txBody>
      </p:sp>
      <p:sp>
        <p:nvSpPr>
          <p:cNvPr id="51204" name="Rectangle 3"/>
          <p:cNvSpPr>
            <a:spLocks noGrp="1"/>
          </p:cNvSpPr>
          <p:nvPr>
            <p:ph idx="1"/>
          </p:nvPr>
        </p:nvSpPr>
        <p:spPr>
          <a:xfrm>
            <a:off x="685800" y="1981200"/>
            <a:ext cx="6477000" cy="685800"/>
          </a:xfrm>
        </p:spPr>
        <p:txBody>
          <a:bodyPr vert="horz" wrap="square" lIns="91440" tIns="45720" rIns="91440" bIns="45720" anchor="t" anchorCtr="0"/>
          <a:p>
            <a:pPr eaLnBrk="1" hangingPunct="1">
              <a:spcBef>
                <a:spcPct val="50000"/>
              </a:spcBef>
              <a:buNone/>
            </a:pPr>
            <a:r>
              <a:rPr lang="zh-CN" altLang="en-US" dirty="0">
                <a:solidFill>
                  <a:schemeClr val="accent2"/>
                </a:solidFill>
                <a:ea typeface="黑体" panose="02010609060101010101" pitchFamily="2" charset="-122"/>
              </a:rPr>
              <a:t>3. 算法描述</a:t>
            </a:r>
            <a:endParaRPr lang="en-US" altLang="zh-CN" sz="1800" dirty="0">
              <a:solidFill>
                <a:schemeClr val="accent2"/>
              </a:solidFill>
              <a:latin typeface="Arial" panose="020B0604020202020204" pitchFamily="34" charset="0"/>
              <a:ea typeface="华文行楷" panose="02010800040101010101" pitchFamily="2" charset="-122"/>
            </a:endParaRPr>
          </a:p>
          <a:p>
            <a:pPr eaLnBrk="1" hangingPunct="1"/>
            <a:endParaRPr lang="zh-CN" altLang="en-US" dirty="0"/>
          </a:p>
        </p:txBody>
      </p:sp>
      <p:sp>
        <p:nvSpPr>
          <p:cNvPr id="357380" name="Text Box 4"/>
          <p:cNvSpPr txBox="1"/>
          <p:nvPr/>
        </p:nvSpPr>
        <p:spPr>
          <a:xfrm>
            <a:off x="304800" y="1828800"/>
            <a:ext cx="5943600" cy="366713"/>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endParaRPr lang="en-US" altLang="zh-CN" sz="1800" dirty="0">
              <a:solidFill>
                <a:schemeClr val="accent2"/>
              </a:solidFill>
              <a:latin typeface="Arial" panose="020B0604020202020204" pitchFamily="34" charset="0"/>
              <a:ea typeface="华文行楷" panose="02010800040101010101" pitchFamily="2" charset="-122"/>
            </a:endParaRPr>
          </a:p>
        </p:txBody>
      </p:sp>
      <p:sp>
        <p:nvSpPr>
          <p:cNvPr id="357381" name="Text Box 5"/>
          <p:cNvSpPr txBox="1"/>
          <p:nvPr/>
        </p:nvSpPr>
        <p:spPr>
          <a:xfrm>
            <a:off x="762000" y="2514600"/>
            <a:ext cx="7772400" cy="10064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算法的</a:t>
            </a:r>
            <a:r>
              <a:rPr lang="en-US" altLang="zh-CN" sz="2000" dirty="0">
                <a:latin typeface="楷体_GB2312" pitchFamily="49" charset="-122"/>
                <a:ea typeface="楷体_GB2312" pitchFamily="49" charset="-122"/>
              </a:rPr>
              <a:t>while</a:t>
            </a:r>
            <a:r>
              <a:rPr lang="zh-CN" altLang="en-US" sz="2000" dirty="0">
                <a:latin typeface="楷体_GB2312" pitchFamily="49" charset="-122"/>
                <a:ea typeface="楷体_GB2312" pitchFamily="49" charset="-122"/>
              </a:rPr>
              <a:t>循环完成对排列树内部结点的有序扩展。在</a:t>
            </a:r>
            <a:r>
              <a:rPr lang="en-US" altLang="zh-CN" sz="2000" dirty="0">
                <a:latin typeface="楷体_GB2312" pitchFamily="49" charset="-122"/>
                <a:ea typeface="楷体_GB2312" pitchFamily="49" charset="-122"/>
              </a:rPr>
              <a:t>while</a:t>
            </a:r>
            <a:r>
              <a:rPr lang="zh-CN" altLang="en-US" sz="2000" dirty="0">
                <a:latin typeface="楷体_GB2312" pitchFamily="49" charset="-122"/>
                <a:ea typeface="楷体_GB2312" pitchFamily="49" charset="-122"/>
              </a:rPr>
              <a:t>循环体内算法依次从活结点优先队列中取出具有最小</a:t>
            </a:r>
            <a:r>
              <a:rPr lang="en-US" altLang="zh-CN" sz="2000" dirty="0">
                <a:latin typeface="楷体_GB2312" pitchFamily="49" charset="-122"/>
                <a:ea typeface="楷体_GB2312" pitchFamily="49" charset="-122"/>
              </a:rPr>
              <a:t>bb</a:t>
            </a:r>
            <a:r>
              <a:rPr lang="zh-CN" altLang="en-US" sz="2000" dirty="0">
                <a:latin typeface="楷体_GB2312" pitchFamily="49" charset="-122"/>
                <a:ea typeface="楷体_GB2312" pitchFamily="49" charset="-122"/>
              </a:rPr>
              <a:t>值（完成时间和下界）的结点作为当前扩展结点，并加以扩展。 </a:t>
            </a:r>
            <a:endParaRPr lang="zh-CN" altLang="en-US" sz="2000" dirty="0">
              <a:latin typeface="楷体_GB2312" pitchFamily="49" charset="-122"/>
              <a:ea typeface="楷体_GB2312" pitchFamily="49" charset="-122"/>
            </a:endParaRPr>
          </a:p>
        </p:txBody>
      </p:sp>
      <p:sp>
        <p:nvSpPr>
          <p:cNvPr id="357382" name="Text Box 6"/>
          <p:cNvSpPr txBox="1"/>
          <p:nvPr/>
        </p:nvSpPr>
        <p:spPr>
          <a:xfrm>
            <a:off x="762000" y="3657600"/>
            <a:ext cx="7772400" cy="10064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首先考虑</a:t>
            </a:r>
            <a:r>
              <a:rPr lang="en-US" altLang="zh-CN" sz="2000" dirty="0">
                <a:latin typeface="楷体_GB2312" pitchFamily="49" charset="-122"/>
                <a:ea typeface="楷体_GB2312" pitchFamily="49" charset="-122"/>
              </a:rPr>
              <a:t>enode.s=n</a:t>
            </a:r>
            <a:r>
              <a:rPr lang="zh-CN" altLang="en-US" sz="2000" dirty="0">
                <a:latin typeface="楷体_GB2312" pitchFamily="49" charset="-122"/>
                <a:ea typeface="楷体_GB2312" pitchFamily="49" charset="-122"/>
              </a:rPr>
              <a:t>的情形，当前扩展结点</a:t>
            </a:r>
            <a:r>
              <a:rPr lang="en-US" altLang="zh-CN" sz="2000" dirty="0">
                <a:latin typeface="楷体_GB2312" pitchFamily="49" charset="-122"/>
                <a:ea typeface="楷体_GB2312" pitchFamily="49" charset="-122"/>
              </a:rPr>
              <a:t>enode</a:t>
            </a:r>
            <a:r>
              <a:rPr lang="zh-CN" altLang="en-US" sz="2000" dirty="0">
                <a:latin typeface="楷体_GB2312" pitchFamily="49" charset="-122"/>
                <a:ea typeface="楷体_GB2312" pitchFamily="49" charset="-122"/>
              </a:rPr>
              <a:t>是排列树中的叶结点。</a:t>
            </a:r>
            <a:r>
              <a:rPr lang="en-US" altLang="zh-CN" sz="2000" dirty="0">
                <a:latin typeface="楷体_GB2312" pitchFamily="49" charset="-122"/>
                <a:ea typeface="楷体_GB2312" pitchFamily="49" charset="-122"/>
              </a:rPr>
              <a:t>enode.sf2</a:t>
            </a:r>
            <a:r>
              <a:rPr lang="zh-CN" altLang="en-US" sz="2000" dirty="0">
                <a:latin typeface="楷体_GB2312" pitchFamily="49" charset="-122"/>
                <a:ea typeface="楷体_GB2312" pitchFamily="49" charset="-122"/>
              </a:rPr>
              <a:t>是相应于该叶结点的完成时间和。当</a:t>
            </a:r>
            <a:r>
              <a:rPr lang="en-US" altLang="zh-CN" sz="2000" dirty="0">
                <a:latin typeface="楷体_GB2312" pitchFamily="49" charset="-122"/>
                <a:ea typeface="楷体_GB2312" pitchFamily="49" charset="-122"/>
              </a:rPr>
              <a:t>enode.sf2 &lt; bestc</a:t>
            </a:r>
            <a:r>
              <a:rPr lang="zh-CN" altLang="en-US" sz="2000" dirty="0">
                <a:latin typeface="楷体_GB2312" pitchFamily="49" charset="-122"/>
                <a:ea typeface="楷体_GB2312" pitchFamily="49" charset="-122"/>
              </a:rPr>
              <a:t>时更新当前最优值</a:t>
            </a:r>
            <a:r>
              <a:rPr lang="en-US" altLang="zh-CN" sz="2000" dirty="0">
                <a:latin typeface="楷体_GB2312" pitchFamily="49" charset="-122"/>
                <a:ea typeface="楷体_GB2312" pitchFamily="49" charset="-122"/>
              </a:rPr>
              <a:t>bestc</a:t>
            </a:r>
            <a:r>
              <a:rPr lang="zh-CN" altLang="en-US" sz="2000" dirty="0">
                <a:latin typeface="楷体_GB2312" pitchFamily="49" charset="-122"/>
                <a:ea typeface="楷体_GB2312" pitchFamily="49" charset="-122"/>
              </a:rPr>
              <a:t>和相应的当前最优解</a:t>
            </a:r>
            <a:r>
              <a:rPr lang="en-US" altLang="zh-CN" sz="2000" dirty="0">
                <a:latin typeface="楷体_GB2312" pitchFamily="49" charset="-122"/>
                <a:ea typeface="楷体_GB2312" pitchFamily="49" charset="-122"/>
              </a:rPr>
              <a:t>bestx。 </a:t>
            </a:r>
            <a:endParaRPr lang="zh-CN" altLang="en-US" sz="2000" dirty="0">
              <a:latin typeface="楷体_GB2312" pitchFamily="49" charset="-122"/>
              <a:ea typeface="楷体_GB2312" pitchFamily="49" charset="-122"/>
            </a:endParaRPr>
          </a:p>
        </p:txBody>
      </p:sp>
      <p:sp>
        <p:nvSpPr>
          <p:cNvPr id="357383" name="Text Box 7"/>
          <p:cNvSpPr txBox="1"/>
          <p:nvPr/>
        </p:nvSpPr>
        <p:spPr>
          <a:xfrm>
            <a:off x="762000" y="4800600"/>
            <a:ext cx="7696200" cy="1311275"/>
          </a:xfrm>
          <a:prstGeom prst="rect">
            <a:avLst/>
          </a:prstGeom>
          <a:noFill/>
          <a:ln w="6350">
            <a:noFill/>
          </a:ln>
        </p:spPr>
        <p:txBody>
          <a:bodyPr>
            <a:spAutoFit/>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000" dirty="0">
                <a:latin typeface="楷体_GB2312" pitchFamily="49" charset="-122"/>
                <a:ea typeface="楷体_GB2312" pitchFamily="49" charset="-122"/>
              </a:rPr>
              <a:t>    当</a:t>
            </a:r>
            <a:r>
              <a:rPr lang="en-US" altLang="zh-CN" sz="2000" dirty="0">
                <a:latin typeface="楷体_GB2312" pitchFamily="49" charset="-122"/>
                <a:ea typeface="楷体_GB2312" pitchFamily="49" charset="-122"/>
              </a:rPr>
              <a:t>enode.s&lt;n</a:t>
            </a:r>
            <a:r>
              <a:rPr lang="zh-CN" altLang="en-US" sz="2000" dirty="0">
                <a:latin typeface="楷体_GB2312" pitchFamily="49" charset="-122"/>
                <a:ea typeface="楷体_GB2312" pitchFamily="49" charset="-122"/>
              </a:rPr>
              <a:t>时，算法依次产生当前扩展结点</a:t>
            </a:r>
            <a:r>
              <a:rPr lang="en-US" altLang="zh-CN" sz="2000" dirty="0">
                <a:latin typeface="楷体_GB2312" pitchFamily="49" charset="-122"/>
                <a:ea typeface="楷体_GB2312" pitchFamily="49" charset="-122"/>
              </a:rPr>
              <a:t>enode</a:t>
            </a:r>
            <a:r>
              <a:rPr lang="zh-CN" altLang="en-US" sz="2000" dirty="0">
                <a:latin typeface="楷体_GB2312" pitchFamily="49" charset="-122"/>
                <a:ea typeface="楷体_GB2312" pitchFamily="49" charset="-122"/>
              </a:rPr>
              <a:t>的所有儿子结点。对于当前扩展结点的每一个儿子结点</a:t>
            </a:r>
            <a:r>
              <a:rPr lang="en-US" altLang="zh-CN" sz="2000" dirty="0">
                <a:latin typeface="楷体_GB2312" pitchFamily="49" charset="-122"/>
                <a:ea typeface="楷体_GB2312" pitchFamily="49" charset="-122"/>
              </a:rPr>
              <a:t>node，</a:t>
            </a:r>
            <a:r>
              <a:rPr lang="zh-CN" altLang="en-US" sz="2000" dirty="0">
                <a:latin typeface="楷体_GB2312" pitchFamily="49" charset="-122"/>
                <a:ea typeface="楷体_GB2312" pitchFamily="49" charset="-122"/>
              </a:rPr>
              <a:t>计算出其相应的完成时间和的下界</a:t>
            </a:r>
            <a:r>
              <a:rPr lang="en-US" altLang="zh-CN" sz="2000" dirty="0">
                <a:latin typeface="楷体_GB2312" pitchFamily="49" charset="-122"/>
                <a:ea typeface="楷体_GB2312" pitchFamily="49" charset="-122"/>
              </a:rPr>
              <a:t>bb。</a:t>
            </a:r>
            <a:r>
              <a:rPr lang="zh-CN" altLang="en-US" sz="2000" dirty="0">
                <a:latin typeface="楷体_GB2312" pitchFamily="49" charset="-122"/>
                <a:ea typeface="楷体_GB2312" pitchFamily="49" charset="-122"/>
              </a:rPr>
              <a:t>当</a:t>
            </a:r>
            <a:r>
              <a:rPr lang="en-US" altLang="zh-CN" sz="2000" dirty="0">
                <a:latin typeface="楷体_GB2312" pitchFamily="49" charset="-122"/>
                <a:ea typeface="楷体_GB2312" pitchFamily="49" charset="-122"/>
              </a:rPr>
              <a:t>bb &lt; bestc</a:t>
            </a:r>
            <a:r>
              <a:rPr lang="zh-CN" altLang="en-US" sz="2000" dirty="0">
                <a:latin typeface="楷体_GB2312" pitchFamily="49" charset="-122"/>
                <a:ea typeface="楷体_GB2312" pitchFamily="49" charset="-122"/>
              </a:rPr>
              <a:t>时，将该儿子结点插入到活结点优先队列中。而当</a:t>
            </a:r>
            <a:r>
              <a:rPr lang="en-US" altLang="zh-CN" sz="2000" dirty="0">
                <a:latin typeface="楷体_GB2312" pitchFamily="49" charset="-122"/>
                <a:ea typeface="楷体_GB2312" pitchFamily="49" charset="-122"/>
              </a:rPr>
              <a:t>bb</a:t>
            </a:r>
            <a:r>
              <a:rPr lang="en-US" altLang="zh-CN" sz="2000" dirty="0">
                <a:latin typeface="楷体_GB2312" pitchFamily="49" charset="-122"/>
                <a:ea typeface="楷体_GB2312" pitchFamily="49" charset="-122"/>
                <a:sym typeface="Symbol" panose="05050102010706020507" pitchFamily="18" charset="2"/>
              </a:rPr>
              <a:t></a:t>
            </a:r>
            <a:r>
              <a:rPr lang="en-US" altLang="zh-CN" sz="2000" dirty="0">
                <a:latin typeface="楷体_GB2312" pitchFamily="49" charset="-122"/>
                <a:ea typeface="楷体_GB2312" pitchFamily="49" charset="-122"/>
              </a:rPr>
              <a:t> bestc</a:t>
            </a:r>
            <a:r>
              <a:rPr lang="zh-CN" altLang="en-US" sz="2000" dirty="0">
                <a:latin typeface="楷体_GB2312" pitchFamily="49" charset="-122"/>
                <a:ea typeface="楷体_GB2312" pitchFamily="49" charset="-122"/>
              </a:rPr>
              <a:t>时，可将结点</a:t>
            </a:r>
            <a:r>
              <a:rPr lang="en-US" altLang="zh-CN" sz="2000" dirty="0">
                <a:latin typeface="楷体_GB2312" pitchFamily="49" charset="-122"/>
                <a:ea typeface="楷体_GB2312" pitchFamily="49" charset="-122"/>
              </a:rPr>
              <a:t>node</a:t>
            </a:r>
            <a:r>
              <a:rPr lang="zh-CN" altLang="en-US" sz="2000" dirty="0">
                <a:latin typeface="楷体_GB2312" pitchFamily="49" charset="-122"/>
                <a:ea typeface="楷体_GB2312" pitchFamily="49" charset="-122"/>
              </a:rPr>
              <a:t>舍去。 </a:t>
            </a:r>
            <a:endParaRPr lang="zh-CN" altLang="en-US" sz="2000" dirty="0">
              <a:latin typeface="楷体_GB2312" pitchFamily="49" charset="-122"/>
              <a:ea typeface="楷体_GB2312" pitchFamily="49"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nodePh="1">
                                  <p:stCondLst>
                                    <p:cond delay="0"/>
                                  </p:stCondLst>
                                  <p:endCondLst>
                                    <p:cond evt="begin" delay="0">
                                      <p:tn val="5"/>
                                    </p:cond>
                                  </p:endCondLst>
                                  <p:childTnLst>
                                    <p:set>
                                      <p:cBhvr>
                                        <p:cTn id="6" dur="1" fill="hold">
                                          <p:stCondLst>
                                            <p:cond delay="0"/>
                                          </p:stCondLst>
                                        </p:cTn>
                                        <p:tgtEl>
                                          <p:spTgt spid="357380"/>
                                        </p:tgtEl>
                                        <p:attrNameLst>
                                          <p:attrName>style.visibility</p:attrName>
                                        </p:attrNameLst>
                                      </p:cBhvr>
                                      <p:to>
                                        <p:strVal val="visible"/>
                                      </p:to>
                                    </p:set>
                                    <p:anim calcmode="lin" valueType="num">
                                      <p:cBhvr additive="base">
                                        <p:cTn id="7" dur="500" fill="hold"/>
                                        <p:tgtEl>
                                          <p:spTgt spid="357380"/>
                                        </p:tgtEl>
                                        <p:attrNameLst>
                                          <p:attrName>ppt_x</p:attrName>
                                        </p:attrNameLst>
                                      </p:cBhvr>
                                      <p:tavLst>
                                        <p:tav tm="0">
                                          <p:val>
                                            <p:strVal val="1+#ppt_w/2"/>
                                          </p:val>
                                        </p:tav>
                                        <p:tav tm="100000">
                                          <p:val>
                                            <p:strVal val="#ppt_x"/>
                                          </p:val>
                                        </p:tav>
                                      </p:tavLst>
                                    </p:anim>
                                    <p:anim calcmode="lin" valueType="num">
                                      <p:cBhvr additive="base">
                                        <p:cTn id="8" dur="500" fill="hold"/>
                                        <p:tgtEl>
                                          <p:spTgt spid="35738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57381"/>
                                        </p:tgtEl>
                                        <p:attrNameLst>
                                          <p:attrName>style.visibility</p:attrName>
                                        </p:attrNameLst>
                                      </p:cBhvr>
                                      <p:to>
                                        <p:strVal val="visible"/>
                                      </p:to>
                                    </p:set>
                                    <p:anim calcmode="lin" valueType="num">
                                      <p:cBhvr additive="base">
                                        <p:cTn id="13" dur="500" fill="hold"/>
                                        <p:tgtEl>
                                          <p:spTgt spid="357381"/>
                                        </p:tgtEl>
                                        <p:attrNameLst>
                                          <p:attrName>ppt_x</p:attrName>
                                        </p:attrNameLst>
                                      </p:cBhvr>
                                      <p:tavLst>
                                        <p:tav tm="0">
                                          <p:val>
                                            <p:strVal val="0-#ppt_w/2"/>
                                          </p:val>
                                        </p:tav>
                                        <p:tav tm="100000">
                                          <p:val>
                                            <p:strVal val="#ppt_x"/>
                                          </p:val>
                                        </p:tav>
                                      </p:tavLst>
                                    </p:anim>
                                    <p:anim calcmode="lin" valueType="num">
                                      <p:cBhvr additive="base">
                                        <p:cTn id="14" dur="500" fill="hold"/>
                                        <p:tgtEl>
                                          <p:spTgt spid="35738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7382"/>
                                        </p:tgtEl>
                                        <p:attrNameLst>
                                          <p:attrName>style.visibility</p:attrName>
                                        </p:attrNameLst>
                                      </p:cBhvr>
                                      <p:to>
                                        <p:strVal val="visible"/>
                                      </p:to>
                                    </p:set>
                                    <p:anim calcmode="lin" valueType="num">
                                      <p:cBhvr additive="base">
                                        <p:cTn id="19" dur="500" fill="hold"/>
                                        <p:tgtEl>
                                          <p:spTgt spid="357382"/>
                                        </p:tgtEl>
                                        <p:attrNameLst>
                                          <p:attrName>ppt_x</p:attrName>
                                        </p:attrNameLst>
                                      </p:cBhvr>
                                      <p:tavLst>
                                        <p:tav tm="0">
                                          <p:val>
                                            <p:strVal val="1+#ppt_w/2"/>
                                          </p:val>
                                        </p:tav>
                                        <p:tav tm="100000">
                                          <p:val>
                                            <p:strVal val="#ppt_x"/>
                                          </p:val>
                                        </p:tav>
                                      </p:tavLst>
                                    </p:anim>
                                    <p:anim calcmode="lin" valueType="num">
                                      <p:cBhvr additive="base">
                                        <p:cTn id="20" dur="500" fill="hold"/>
                                        <p:tgtEl>
                                          <p:spTgt spid="35738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57383"/>
                                        </p:tgtEl>
                                        <p:attrNameLst>
                                          <p:attrName>style.visibility</p:attrName>
                                        </p:attrNameLst>
                                      </p:cBhvr>
                                      <p:to>
                                        <p:strVal val="visible"/>
                                      </p:to>
                                    </p:set>
                                    <p:anim calcmode="lin" valueType="num">
                                      <p:cBhvr additive="base">
                                        <p:cTn id="25" dur="500" fill="hold"/>
                                        <p:tgtEl>
                                          <p:spTgt spid="357383"/>
                                        </p:tgtEl>
                                        <p:attrNameLst>
                                          <p:attrName>ppt_x</p:attrName>
                                        </p:attrNameLst>
                                      </p:cBhvr>
                                      <p:tavLst>
                                        <p:tav tm="0">
                                          <p:val>
                                            <p:strVal val="#ppt_x"/>
                                          </p:val>
                                        </p:tav>
                                        <p:tav tm="100000">
                                          <p:val>
                                            <p:strVal val="#ppt_x"/>
                                          </p:val>
                                        </p:tav>
                                      </p:tavLst>
                                    </p:anim>
                                    <p:anim calcmode="lin" valueType="num">
                                      <p:cBhvr additive="base">
                                        <p:cTn id="26" dur="500" fill="hold"/>
                                        <p:tgtEl>
                                          <p:spTgt spid="3573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p:bldP spid="357381" grpId="0"/>
      <p:bldP spid="357382" grpId="0"/>
      <p:bldP spid="357383" grpId="0"/>
    </p:bldLst>
  </p:timing>
</p:sld>
</file>

<file path=ppt/tags/tag1.xml><?xml version="1.0" encoding="utf-8"?>
<p:tagLst xmlns:p="http://schemas.openxmlformats.org/presentationml/2006/main">
  <p:tag name="KSO_WM_UNIT_PLACING_PICTURE_USER_VIEWPORT" val="{&quot;height&quot;:6480,&quot;width&quot;:11842}"/>
</p:tagLst>
</file>

<file path=ppt/tags/tag2.xml><?xml version="1.0" encoding="utf-8"?>
<p:tagLst xmlns:p="http://schemas.openxmlformats.org/presentationml/2006/main">
  <p:tag name="KSO_WM_UNIT_PLACING_PICTURE_USER_VIEWPORT" val="{&quot;height&quot;:5650,&quot;width&quot;:7710}"/>
</p:tagLst>
</file>

<file path=ppt/tags/tag3.xml><?xml version="1.0" encoding="utf-8"?>
<p:tagLst xmlns:p="http://schemas.openxmlformats.org/presentationml/2006/main">
  <p:tag name="KSO_WM_UNIT_PLACING_PICTURE_USER_VIEWPORT" val="{&quot;height&quot;:4880,&quot;width&quot;:13002.500787401576}"/>
</p:tagLst>
</file>

<file path=ppt/tags/tag4.xml><?xml version="1.0" encoding="utf-8"?>
<p:tagLst xmlns:p="http://schemas.openxmlformats.org/presentationml/2006/main">
  <p:tag name="KSO_WM_UNIT_PLACING_PICTURE_USER_VIEWPORT" val="{&quot;height&quot;:3993,&quot;width&quot;:12240}"/>
</p:tagLst>
</file>

<file path=ppt/tags/tag5.xml><?xml version="1.0" encoding="utf-8"?>
<p:tagLst xmlns:p="http://schemas.openxmlformats.org/presentationml/2006/main">
  <p:tag name="KSO_WM_UNIT_PLACING_PICTURE_USER_VIEWPORT" val="{&quot;height&quot;:10170,&quot;width&quot;:19215}"/>
</p:tagLst>
</file>

<file path=ppt/tags/tag6.xml><?xml version="1.0" encoding="utf-8"?>
<p:tagLst xmlns:p="http://schemas.openxmlformats.org/presentationml/2006/main">
  <p:tag name="COMMONDATA" val="eyJoZGlkIjoiODA0MzQ1MmY5M2RhZDJlYWI3YTVkZTNkMTdlZDU5NGEifQ=="/>
</p:tagLst>
</file>

<file path=ppt/theme/theme1.xml><?xml version="1.0" encoding="utf-8"?>
<a:theme xmlns:a="http://schemas.openxmlformats.org/drawingml/2006/main" name="清华版教材展示">
  <a:themeElements>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清华版教材展示">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spDef>
    <a:lnDef>
      <a:spPr bwMode="auto">
        <a:xfrm>
          <a:off x="0" y="0"/>
          <a:ext cx="1" cy="1"/>
        </a:xfrm>
        <a:custGeom>
          <a:avLst/>
          <a:gdLst/>
          <a:ahLst/>
          <a:cxnLst/>
          <a:rect l="0" t="0" r="0" b="0"/>
          <a:pathLst/>
        </a:custGeom>
        <a:solidFill>
          <a:schemeClr val="accent1"/>
        </a:solidFill>
        <a:ln w="6350" cap="flat" cmpd="sng" algn="ctr">
          <a:solidFill>
            <a:srgbClr val="00FFFF"/>
          </a:solidFill>
          <a:prstDash val="solid"/>
          <a:round/>
          <a:headEnd type="none" w="med" len="med"/>
          <a:tailEnd type="none" w="med" len="med"/>
        </a:ln>
      </a:spPr>
      <a:bodyPr vert="horz" wrap="none" lIns="91440" tIns="45720" rIns="91440" bIns="45720" numCol="1" anchor="ctr" anchorCtr="0" compatLnSpc="1">
        <a:spAutoFit/>
      </a:bodyPr>
      <a:lstStyle>
        <a:defPPr marL="0" marR="0" indent="0" algn="ctr" defTabSz="914400" rtl="0" eaLnBrk="1" fontAlgn="base" latinLnBrk="0" hangingPunct="1">
          <a:lnSpc>
            <a:spcPct val="100000"/>
          </a:lnSpc>
          <a:spcBef>
            <a:spcPct val="0"/>
          </a:spcBef>
          <a:spcAft>
            <a:spcPct val="0"/>
          </a:spcAft>
          <a:buClrTx/>
          <a:buSzTx/>
          <a:buFontTx/>
          <a:buNone/>
          <a:defRPr kumimoji="0" lang="en-US" altLang="zh-CN" sz="1800" b="0" i="0" u="none" strike="noStrike" cap="none" normalizeH="0" baseline="0" smtClean="0">
            <a:ln>
              <a:noFill/>
            </a:ln>
            <a:solidFill>
              <a:schemeClr val="accent2"/>
            </a:solidFill>
            <a:effectLst/>
            <a:latin typeface="Arial" panose="020B0604020202020204" pitchFamily="34" charset="0"/>
            <a:ea typeface="华文行楷" panose="02010800040101010101" pitchFamily="2" charset="-122"/>
          </a:defRPr>
        </a:defPPr>
      </a:lstStyle>
    </a:lnDef>
  </a:objectDefaults>
  <a:extraClrSchemeLst>
    <a:extraClrScheme>
      <a:clrScheme name="清华版教材展示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清华版教材展示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清华版教材展示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清华版教材展示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清华版教材展示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清华版教材展示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清华版教材展示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C:\WINDOWS\Application Data\Microsoft\Templates\清华版教材展示.pot</Template>
  <TotalTime>0</TotalTime>
  <Words>12667</Words>
  <Application>WPS 演示</Application>
  <PresentationFormat>全屏显示(4:3)</PresentationFormat>
  <Paragraphs>673</Paragraphs>
  <Slides>102</Slides>
  <Notes>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102</vt:i4>
      </vt:variant>
    </vt:vector>
  </HeadingPairs>
  <TitlesOfParts>
    <vt:vector size="118" baseType="lpstr">
      <vt:lpstr>Arial</vt:lpstr>
      <vt:lpstr>宋体</vt:lpstr>
      <vt:lpstr>Wingdings</vt:lpstr>
      <vt:lpstr>华文行楷</vt:lpstr>
      <vt:lpstr>Times New Roman</vt:lpstr>
      <vt:lpstr>黑体</vt:lpstr>
      <vt:lpstr>楷体_GB2312</vt:lpstr>
      <vt:lpstr>新宋体</vt:lpstr>
      <vt:lpstr>微软雅黑</vt:lpstr>
      <vt:lpstr>Arial Unicode MS</vt:lpstr>
      <vt:lpstr>Symbol</vt:lpstr>
      <vt:lpstr>清华版教材展示</vt:lpstr>
      <vt:lpstr>Equation.3</vt:lpstr>
      <vt:lpstr>Equation.3</vt:lpstr>
      <vt:lpstr>Equation.3</vt:lpstr>
      <vt:lpstr>Equation.3</vt:lpstr>
      <vt:lpstr>第六章    分支限界法</vt:lpstr>
      <vt:lpstr>第六章    分支限界法</vt:lpstr>
      <vt:lpstr>6.1	分支限界法的基本思想</vt:lpstr>
      <vt:lpstr>什么是分支限界法</vt:lpstr>
      <vt:lpstr>6.1	分支限界法的基本思想</vt:lpstr>
      <vt:lpstr>6.1	分支限界法的基本思想</vt:lpstr>
      <vt:lpstr>队列式(FIFO)分支限界法</vt:lpstr>
      <vt:lpstr>队列式(FIFO)分支限界法</vt:lpstr>
      <vt:lpstr>优先队列式分支限界法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6.2	单源最短路径问题</vt:lpstr>
      <vt:lpstr>PowerPoint 演示文稿</vt:lpstr>
      <vt:lpstr>6.2	单源最短路径问题</vt:lpstr>
      <vt:lpstr>6.2	单源最短路径问题</vt:lpstr>
      <vt:lpstr>6.2	单源最短路径问题</vt:lpstr>
      <vt:lpstr>6.2	单源最短路径问题</vt:lpstr>
      <vt:lpstr>6.2	单源最短路径问题</vt:lpstr>
      <vt:lpstr>6.2	单源最短路径问题</vt:lpstr>
      <vt:lpstr>PowerPoint 演示文稿</vt:lpstr>
      <vt:lpstr>6.2	单源最短路径问题</vt:lpstr>
      <vt:lpstr>6.2	单源最短路径问题</vt:lpstr>
      <vt:lpstr>6.2	单源最短路径问题</vt:lpstr>
      <vt:lpstr>6.3 装载问题</vt:lpstr>
      <vt:lpstr>6.3 装载问题</vt:lpstr>
      <vt:lpstr>6.3 装载问题</vt:lpstr>
      <vt:lpstr>PowerPoint 演示文稿</vt:lpstr>
      <vt:lpstr>6.3 装载问题</vt:lpstr>
      <vt:lpstr>6.3 装载问题</vt:lpstr>
      <vt:lpstr>PowerPoint 演示文稿</vt:lpstr>
      <vt:lpstr>6.3 装载问题</vt:lpstr>
      <vt:lpstr>6.3 装载问题</vt:lpstr>
      <vt:lpstr>6.3 装载问题</vt:lpstr>
      <vt:lpstr>6.3 装载问题</vt:lpstr>
      <vt:lpstr>6.3 装载问题</vt:lpstr>
      <vt:lpstr>PowerPoint 演示文稿</vt:lpstr>
      <vt:lpstr>PowerPoint 演示文稿</vt:lpstr>
      <vt:lpstr>6.4 布线问题</vt:lpstr>
      <vt:lpstr>6.4 布线问题</vt:lpstr>
      <vt:lpstr>6.4 布线问题</vt:lpstr>
      <vt:lpstr>6.4 布线问题</vt:lpstr>
      <vt:lpstr>PowerPoint 演示文稿</vt:lpstr>
      <vt:lpstr>6.4 布线问题</vt:lpstr>
      <vt:lpstr>6.4 布线问题</vt:lpstr>
      <vt:lpstr>6.5    0-1背包问题</vt:lpstr>
      <vt:lpstr>6.5    0-1背包问题</vt:lpstr>
      <vt:lpstr>6.5    0-1背包问题</vt:lpstr>
      <vt:lpstr>6.5    0-1背包问题</vt:lpstr>
      <vt:lpstr>6.5    0-1背包问题</vt:lpstr>
      <vt:lpstr>6.5    0-1背包问题</vt:lpstr>
      <vt:lpstr>6.5    0-1背包问题</vt:lpstr>
      <vt:lpstr>6.5 0-1背包问题</vt:lpstr>
      <vt:lpstr>6.6 最大团问题</vt:lpstr>
      <vt:lpstr>问题的解空间？</vt:lpstr>
      <vt:lpstr>6.6 最大团问题</vt:lpstr>
      <vt:lpstr>6.6 最大团问题</vt:lpstr>
      <vt:lpstr>6.6 最大团问题</vt:lpstr>
      <vt:lpstr>6.7 旅行售货员问题</vt:lpstr>
      <vt:lpstr>PowerPoint 演示文稿</vt:lpstr>
      <vt:lpstr>PowerPoint 演示文稿</vt:lpstr>
      <vt:lpstr>6.7 旅行售货员问题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6.9 批处理作业问题</vt:lpstr>
      <vt:lpstr>6.9 批处理作业问题</vt:lpstr>
      <vt:lpstr>6.9 批处理作业问题</vt:lpstr>
      <vt:lpstr>6.9 批处理作业问题</vt:lpstr>
      <vt:lpstr>6.9 批处理作业问题</vt:lpstr>
      <vt:lpstr>PowerPoint 演示文稿</vt:lpstr>
    </vt:vector>
  </TitlesOfParts>
  <Company>tup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NEC</dc:creator>
  <cp:lastModifiedBy>Admin</cp:lastModifiedBy>
  <cp:revision>67</cp:revision>
  <dcterms:created xsi:type="dcterms:W3CDTF">2003-05-27T06:14:00Z</dcterms:created>
  <dcterms:modified xsi:type="dcterms:W3CDTF">2022-06-05T08:46:45Z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14CF2D0D7DF64231AB0BA6033FCE16D7</vt:lpwstr>
  </property>
  <property fmtid="{D5CDD505-2E9C-101B-9397-08002B2CF9AE}" pid="3" name="KSOProductBuildVer">
    <vt:lpwstr>2052-11.1.0.11365</vt:lpwstr>
  </property>
</Properties>
</file>